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36"/>
  </p:notesMasterIdLst>
  <p:sldIdLst>
    <p:sldId id="351" r:id="rId4"/>
    <p:sldId id="352" r:id="rId5"/>
    <p:sldId id="391" r:id="rId6"/>
    <p:sldId id="353" r:id="rId7"/>
    <p:sldId id="354" r:id="rId8"/>
    <p:sldId id="392" r:id="rId9"/>
    <p:sldId id="356" r:id="rId10"/>
    <p:sldId id="393" r:id="rId11"/>
    <p:sldId id="357" r:id="rId12"/>
    <p:sldId id="394" r:id="rId13"/>
    <p:sldId id="355" r:id="rId14"/>
    <p:sldId id="388" r:id="rId15"/>
    <p:sldId id="390" r:id="rId16"/>
    <p:sldId id="389" r:id="rId17"/>
    <p:sldId id="360" r:id="rId18"/>
    <p:sldId id="361" r:id="rId19"/>
    <p:sldId id="362" r:id="rId20"/>
    <p:sldId id="363" r:id="rId21"/>
    <p:sldId id="370" r:id="rId22"/>
    <p:sldId id="364" r:id="rId23"/>
    <p:sldId id="366" r:id="rId24"/>
    <p:sldId id="367" r:id="rId25"/>
    <p:sldId id="371" r:id="rId26"/>
    <p:sldId id="372" r:id="rId27"/>
    <p:sldId id="377" r:id="rId28"/>
    <p:sldId id="378" r:id="rId29"/>
    <p:sldId id="379" r:id="rId30"/>
    <p:sldId id="380" r:id="rId31"/>
    <p:sldId id="386" r:id="rId32"/>
    <p:sldId id="381" r:id="rId33"/>
    <p:sldId id="395" r:id="rId34"/>
    <p:sldId id="38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44" autoAdjust="0"/>
    <p:restoredTop sz="96196" autoAdjust="0"/>
  </p:normalViewPr>
  <p:slideViewPr>
    <p:cSldViewPr snapToGrid="0" showGuides="1">
      <p:cViewPr varScale="1">
        <p:scale>
          <a:sx n="69" d="100"/>
          <a:sy n="69" d="100"/>
        </p:scale>
        <p:origin x="732"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pPr/>
              <a:t>9/27/2022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pPr/>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BDDBCD3-13D8-4B61-A324-65F1C4F838CB}"/>
              </a:ext>
            </a:extLst>
          </p:cNvPr>
          <p:cNvSpPr/>
          <p:nvPr userDrawn="1"/>
        </p:nvSpPr>
        <p:spPr>
          <a:xfrm>
            <a:off x="3397776" y="2717708"/>
            <a:ext cx="8794226" cy="2404870"/>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3" name="Group 3">
            <a:extLst>
              <a:ext uri="{FF2B5EF4-FFF2-40B4-BE49-F238E27FC236}">
                <a16:creationId xmlns:a16="http://schemas.microsoft.com/office/drawing/2014/main" id="{27C1F53F-D199-4227-A23E-2B5F143EB982}"/>
              </a:ext>
            </a:extLst>
          </p:cNvPr>
          <p:cNvGrpSpPr/>
          <p:nvPr userDrawn="1"/>
        </p:nvGrpSpPr>
        <p:grpSpPr>
          <a:xfrm>
            <a:off x="733478" y="1571013"/>
            <a:ext cx="2664296" cy="4683693"/>
            <a:chOff x="445712" y="1449040"/>
            <a:chExt cx="2113018" cy="3924176"/>
          </a:xfrm>
        </p:grpSpPr>
        <p:sp>
          <p:nvSpPr>
            <p:cNvPr id="4" name="Rounded Rectangle 4">
              <a:extLst>
                <a:ext uri="{FF2B5EF4-FFF2-40B4-BE49-F238E27FC236}">
                  <a16:creationId xmlns:a16="http://schemas.microsoft.com/office/drawing/2014/main" id="{4B09402C-7E86-41C9-8E37-9EF71EDF1056}"/>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Rectangle 5">
              <a:extLst>
                <a:ext uri="{FF2B5EF4-FFF2-40B4-BE49-F238E27FC236}">
                  <a16:creationId xmlns:a16="http://schemas.microsoft.com/office/drawing/2014/main" id="{41DF11FE-4210-4E1A-AAC1-AD2FF969D36A}"/>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6" name="Group 6">
              <a:extLst>
                <a:ext uri="{FF2B5EF4-FFF2-40B4-BE49-F238E27FC236}">
                  <a16:creationId xmlns:a16="http://schemas.microsoft.com/office/drawing/2014/main" id="{0E578CC1-F58F-4C71-AB27-A73396D54EA3}"/>
                </a:ext>
              </a:extLst>
            </p:cNvPr>
            <p:cNvGrpSpPr/>
            <p:nvPr userDrawn="1"/>
          </p:nvGrpSpPr>
          <p:grpSpPr>
            <a:xfrm>
              <a:off x="1407705" y="5045834"/>
              <a:ext cx="211967" cy="211967"/>
              <a:chOff x="1549420" y="5712364"/>
              <a:chExt cx="312583" cy="312583"/>
            </a:xfrm>
          </p:grpSpPr>
          <p:sp>
            <p:nvSpPr>
              <p:cNvPr id="7" name="Oval 7">
                <a:extLst>
                  <a:ext uri="{FF2B5EF4-FFF2-40B4-BE49-F238E27FC236}">
                    <a16:creationId xmlns:a16="http://schemas.microsoft.com/office/drawing/2014/main" id="{FF38739C-F2ED-4F4B-9A89-B33A3B4C6A37}"/>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Rounded Rectangle 8">
                <a:extLst>
                  <a:ext uri="{FF2B5EF4-FFF2-40B4-BE49-F238E27FC236}">
                    <a16:creationId xmlns:a16="http://schemas.microsoft.com/office/drawing/2014/main" id="{42258DA3-8567-4D16-9190-D371531398A8}"/>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9" name="Picture Placeholder 2">
            <a:extLst>
              <a:ext uri="{FF2B5EF4-FFF2-40B4-BE49-F238E27FC236}">
                <a16:creationId xmlns:a16="http://schemas.microsoft.com/office/drawing/2014/main" id="{4BFDD25E-3936-4728-A24A-3CD8211A0ED0}"/>
              </a:ext>
            </a:extLst>
          </p:cNvPr>
          <p:cNvSpPr>
            <a:spLocks noGrp="1"/>
          </p:cNvSpPr>
          <p:nvPr>
            <p:ph type="pic" idx="12" hasCustomPrompt="1"/>
          </p:nvPr>
        </p:nvSpPr>
        <p:spPr>
          <a:xfrm>
            <a:off x="921396" y="1982583"/>
            <a:ext cx="2288460" cy="3753075"/>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0" name="Text Placeholder 9">
            <a:extLst>
              <a:ext uri="{FF2B5EF4-FFF2-40B4-BE49-F238E27FC236}">
                <a16:creationId xmlns:a16="http://schemas.microsoft.com/office/drawing/2014/main" id="{23ED7D35-2C36-4F32-8052-655C68EBBCFC}"/>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445283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4EA604A-1015-4952-8EE1-CCE52EC0E000}"/>
              </a:ext>
            </a:extLst>
          </p:cNvPr>
          <p:cNvGrpSpPr/>
          <p:nvPr userDrawn="1"/>
        </p:nvGrpSpPr>
        <p:grpSpPr>
          <a:xfrm>
            <a:off x="3095065" y="1780189"/>
            <a:ext cx="6001870" cy="3297621"/>
            <a:chOff x="-548507" y="477868"/>
            <a:chExt cx="11570449" cy="6357177"/>
          </a:xfrm>
        </p:grpSpPr>
        <p:sp>
          <p:nvSpPr>
            <p:cNvPr id="3" name="Freeform: Shape 2">
              <a:extLst>
                <a:ext uri="{FF2B5EF4-FFF2-40B4-BE49-F238E27FC236}">
                  <a16:creationId xmlns:a16="http://schemas.microsoft.com/office/drawing/2014/main" id="{39EEB588-97F3-4BF3-B3B2-294329E14315}"/>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79AC13C8-EB64-4309-9F83-DE884AB194A4}"/>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90A07D5B-242A-465B-B3D3-285BCC724958}"/>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CF5AF579-3200-4645-9B4A-C34A0B00A828}"/>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4BBA6078-E1D1-4C14-AE2A-562D30932050}"/>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8" name="Group 7">
              <a:extLst>
                <a:ext uri="{FF2B5EF4-FFF2-40B4-BE49-F238E27FC236}">
                  <a16:creationId xmlns:a16="http://schemas.microsoft.com/office/drawing/2014/main" id="{40F2DB06-6191-4D99-A246-B0F044EEB6D4}"/>
                </a:ext>
              </a:extLst>
            </p:cNvPr>
            <p:cNvGrpSpPr/>
            <p:nvPr/>
          </p:nvGrpSpPr>
          <p:grpSpPr>
            <a:xfrm>
              <a:off x="1606" y="6382978"/>
              <a:ext cx="413937" cy="115242"/>
              <a:chOff x="5955" y="6353672"/>
              <a:chExt cx="413937" cy="115242"/>
            </a:xfrm>
          </p:grpSpPr>
          <p:sp>
            <p:nvSpPr>
              <p:cNvPr id="13" name="Rectangle: Rounded Corners 12">
                <a:extLst>
                  <a:ext uri="{FF2B5EF4-FFF2-40B4-BE49-F238E27FC236}">
                    <a16:creationId xmlns:a16="http://schemas.microsoft.com/office/drawing/2014/main" id="{E0B2AB32-6E87-4708-AD26-26A3474DFD6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44A0B59C-D502-416F-87A9-4FFE2F84014E}"/>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CEDAEF2E-9E44-473D-B13F-ABD8FD196480}"/>
                </a:ext>
              </a:extLst>
            </p:cNvPr>
            <p:cNvGrpSpPr/>
            <p:nvPr/>
          </p:nvGrpSpPr>
          <p:grpSpPr>
            <a:xfrm>
              <a:off x="9855291" y="6381600"/>
              <a:ext cx="885989" cy="115242"/>
              <a:chOff x="5955" y="6353672"/>
              <a:chExt cx="413937" cy="115242"/>
            </a:xfrm>
          </p:grpSpPr>
          <p:sp>
            <p:nvSpPr>
              <p:cNvPr id="11" name="Rectangle: Rounded Corners 10">
                <a:extLst>
                  <a:ext uri="{FF2B5EF4-FFF2-40B4-BE49-F238E27FC236}">
                    <a16:creationId xmlns:a16="http://schemas.microsoft.com/office/drawing/2014/main" id="{77A63B6A-A2C7-42FA-A975-B2C3DBEA0A1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425CD56A-8303-4E00-957E-0BF842A3B05F}"/>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Freeform: Shape 9">
              <a:extLst>
                <a:ext uri="{FF2B5EF4-FFF2-40B4-BE49-F238E27FC236}">
                  <a16:creationId xmlns:a16="http://schemas.microsoft.com/office/drawing/2014/main" id="{442D482D-A042-4240-A15D-1E65B56B30D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5" name="Picture Placeholder 2">
            <a:extLst>
              <a:ext uri="{FF2B5EF4-FFF2-40B4-BE49-F238E27FC236}">
                <a16:creationId xmlns:a16="http://schemas.microsoft.com/office/drawing/2014/main" id="{736F31BD-D2C3-4C53-B8E6-33C74563614F}"/>
              </a:ext>
            </a:extLst>
          </p:cNvPr>
          <p:cNvSpPr>
            <a:spLocks noGrp="1"/>
          </p:cNvSpPr>
          <p:nvPr>
            <p:ph type="pic" idx="12" hasCustomPrompt="1"/>
          </p:nvPr>
        </p:nvSpPr>
        <p:spPr>
          <a:xfrm>
            <a:off x="3909754" y="1947860"/>
            <a:ext cx="4372493" cy="2669432"/>
          </a:xfrm>
          <a:prstGeom prst="rect">
            <a:avLst/>
          </a:prstGeom>
          <a:solidFill>
            <a:schemeClr val="bg1">
              <a:lumMod val="95000"/>
            </a:schemeClr>
          </a:solidFill>
          <a:ln w="12700">
            <a:noFill/>
          </a:ln>
        </p:spPr>
        <p:txBody>
          <a:bodyPr anchor="ctr"/>
          <a:lstStyle>
            <a:lvl1pPr marL="0" indent="0" algn="ctr">
              <a:buNone/>
              <a:defRPr sz="16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6" name="Text Placeholder 9">
            <a:extLst>
              <a:ext uri="{FF2B5EF4-FFF2-40B4-BE49-F238E27FC236}">
                <a16:creationId xmlns:a16="http://schemas.microsoft.com/office/drawing/2014/main" id="{9D8BBD3D-237B-4299-A310-B537C2DF7CAA}"/>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9649280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1" y="2130427"/>
            <a:ext cx="103632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801"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99" y="6356352"/>
            <a:ext cx="2844800" cy="365125"/>
          </a:xfrm>
          <a:prstGeom prst="rect">
            <a:avLst/>
          </a:prstGeom>
        </p:spPr>
        <p:txBody>
          <a:bodyPr/>
          <a:lstStyle/>
          <a:p>
            <a:fld id="{D31D19E3-68ED-4BEA-B59C-2A66F0BA1200}" type="datetimeFigureOut">
              <a:rPr lang="en-US" smtClean="0"/>
              <a:pPr/>
              <a:t>9/27/2022</a:t>
            </a:fld>
            <a:endParaRPr lang="en-US"/>
          </a:p>
        </p:txBody>
      </p:sp>
      <p:sp>
        <p:nvSpPr>
          <p:cNvPr id="5" name="Footer Placeholder 4"/>
          <p:cNvSpPr>
            <a:spLocks noGrp="1"/>
          </p:cNvSpPr>
          <p:nvPr>
            <p:ph type="ftr" sz="quarter" idx="11"/>
          </p:nvPr>
        </p:nvSpPr>
        <p:spPr>
          <a:xfrm>
            <a:off x="4165601" y="6356352"/>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p>
            <a:fld id="{C0D29EB6-B318-4A1D-B7CC-D5611AD205F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49694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그림 개체 틀 2">
            <a:extLst>
              <a:ext uri="{FF2B5EF4-FFF2-40B4-BE49-F238E27FC236}">
                <a16:creationId xmlns:a16="http://schemas.microsoft.com/office/drawing/2014/main" id="{75458041-BCC9-4D92-9490-8AF60C009837}"/>
              </a:ext>
            </a:extLst>
          </p:cNvPr>
          <p:cNvSpPr>
            <a:spLocks noGrp="1"/>
          </p:cNvSpPr>
          <p:nvPr>
            <p:ph type="pic" sz="quarter" idx="14" hasCustomPrompt="1"/>
          </p:nvPr>
        </p:nvSpPr>
        <p:spPr>
          <a:xfrm>
            <a:off x="905524" y="1837041"/>
            <a:ext cx="2268000" cy="1986288"/>
          </a:xfrm>
          <a:prstGeom prst="rect">
            <a:avLst/>
          </a:prstGeom>
          <a:solidFill>
            <a:schemeClr val="bg1">
              <a:lumMod val="95000"/>
            </a:schemeClr>
          </a:solidFill>
          <a:ln w="25400">
            <a:solidFill>
              <a:schemeClr val="accent1"/>
            </a:solid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9" name="그림 개체 틀 2">
            <a:extLst>
              <a:ext uri="{FF2B5EF4-FFF2-40B4-BE49-F238E27FC236}">
                <a16:creationId xmlns:a16="http://schemas.microsoft.com/office/drawing/2014/main" id="{E26C6D06-6A68-4FCA-8E86-84C6A4BCE960}"/>
              </a:ext>
            </a:extLst>
          </p:cNvPr>
          <p:cNvSpPr>
            <a:spLocks noGrp="1"/>
          </p:cNvSpPr>
          <p:nvPr>
            <p:ph type="pic" sz="quarter" idx="33" hasCustomPrompt="1"/>
          </p:nvPr>
        </p:nvSpPr>
        <p:spPr>
          <a:xfrm>
            <a:off x="3603313" y="1837041"/>
            <a:ext cx="2268000" cy="1986288"/>
          </a:xfrm>
          <a:prstGeom prst="rect">
            <a:avLst/>
          </a:prstGeom>
          <a:solidFill>
            <a:schemeClr val="bg1">
              <a:lumMod val="95000"/>
            </a:schemeClr>
          </a:solidFill>
          <a:ln w="25400">
            <a:solidFill>
              <a:schemeClr val="accent2"/>
            </a:solidFill>
          </a:ln>
        </p:spPr>
        <p:txBody>
          <a:bodyPr anchor="ctr"/>
          <a:lstStyle>
            <a:lvl1pPr algn="ctr">
              <a:lnSpc>
                <a:spcPct val="100000"/>
              </a:lnSpc>
              <a:defRPr lang="ko-KR" altLang="en-US" sz="1200" dirty="0">
                <a:solidFill>
                  <a:schemeClr val="tx1">
                    <a:lumMod val="75000"/>
                    <a:lumOff val="25000"/>
                  </a:schemeClr>
                </a:solidFill>
              </a:defRPr>
            </a:lvl1pPr>
          </a:lstStyle>
          <a:p>
            <a:pPr marL="0" lvl="0" indent="0" algn="ctr">
              <a:buNone/>
            </a:pPr>
            <a:r>
              <a:rPr lang="en-US" altLang="ko-KR" dirty="0"/>
              <a:t>Place Your Picture Here</a:t>
            </a:r>
            <a:endParaRPr lang="ko-KR" altLang="en-US" dirty="0"/>
          </a:p>
        </p:txBody>
      </p:sp>
      <p:sp>
        <p:nvSpPr>
          <p:cNvPr id="14" name="그림 개체 틀 2">
            <a:extLst>
              <a:ext uri="{FF2B5EF4-FFF2-40B4-BE49-F238E27FC236}">
                <a16:creationId xmlns:a16="http://schemas.microsoft.com/office/drawing/2014/main" id="{7EA72833-AD93-4833-9A2D-CEDAD0BA74BD}"/>
              </a:ext>
            </a:extLst>
          </p:cNvPr>
          <p:cNvSpPr>
            <a:spLocks noGrp="1"/>
          </p:cNvSpPr>
          <p:nvPr>
            <p:ph type="pic" sz="quarter" idx="38" hasCustomPrompt="1"/>
          </p:nvPr>
        </p:nvSpPr>
        <p:spPr>
          <a:xfrm>
            <a:off x="6301102" y="1837041"/>
            <a:ext cx="2268000" cy="1986288"/>
          </a:xfrm>
          <a:prstGeom prst="rect">
            <a:avLst/>
          </a:prstGeom>
          <a:solidFill>
            <a:schemeClr val="bg1">
              <a:lumMod val="95000"/>
            </a:schemeClr>
          </a:solidFill>
          <a:ln w="25400">
            <a:solidFill>
              <a:schemeClr val="accent3"/>
            </a:solidFill>
          </a:ln>
        </p:spPr>
        <p:txBody>
          <a:bodyPr anchor="ctr"/>
          <a:lstStyle>
            <a:lvl1pPr algn="ctr">
              <a:lnSpc>
                <a:spcPct val="100000"/>
              </a:lnSpc>
              <a:defRPr lang="ko-KR" altLang="en-US" sz="1200" dirty="0">
                <a:solidFill>
                  <a:schemeClr val="tx1">
                    <a:lumMod val="75000"/>
                    <a:lumOff val="25000"/>
                  </a:schemeClr>
                </a:solidFill>
              </a:defRPr>
            </a:lvl1pPr>
          </a:lstStyle>
          <a:p>
            <a:pPr marL="0" lvl="0" indent="0" algn="ctr">
              <a:buNone/>
            </a:pPr>
            <a:r>
              <a:rPr lang="en-US" altLang="ko-KR" dirty="0"/>
              <a:t>Place Your Picture Here</a:t>
            </a:r>
            <a:endParaRPr lang="ko-KR" altLang="en-US" dirty="0"/>
          </a:p>
        </p:txBody>
      </p:sp>
      <p:sp>
        <p:nvSpPr>
          <p:cNvPr id="15" name="그림 개체 틀 2">
            <a:extLst>
              <a:ext uri="{FF2B5EF4-FFF2-40B4-BE49-F238E27FC236}">
                <a16:creationId xmlns:a16="http://schemas.microsoft.com/office/drawing/2014/main" id="{E974C75D-D81B-497C-9C4E-F1BB2C01057A}"/>
              </a:ext>
            </a:extLst>
          </p:cNvPr>
          <p:cNvSpPr>
            <a:spLocks noGrp="1"/>
          </p:cNvSpPr>
          <p:nvPr>
            <p:ph type="pic" sz="quarter" idx="43" hasCustomPrompt="1"/>
          </p:nvPr>
        </p:nvSpPr>
        <p:spPr>
          <a:xfrm>
            <a:off x="9016308" y="1837041"/>
            <a:ext cx="2268000" cy="1986288"/>
          </a:xfrm>
          <a:prstGeom prst="rect">
            <a:avLst/>
          </a:prstGeom>
          <a:solidFill>
            <a:schemeClr val="bg1">
              <a:lumMod val="95000"/>
            </a:schemeClr>
          </a:solidFill>
          <a:ln w="25400">
            <a:solidFill>
              <a:schemeClr val="accent4"/>
            </a:solidFill>
          </a:ln>
        </p:spPr>
        <p:txBody>
          <a:bodyPr anchor="ctr"/>
          <a:lstStyle>
            <a:lvl1pPr algn="ctr">
              <a:lnSpc>
                <a:spcPct val="100000"/>
              </a:lnSpc>
              <a:defRPr lang="ko-KR" altLang="en-US" sz="1200" dirty="0">
                <a:solidFill>
                  <a:schemeClr val="tx1">
                    <a:lumMod val="75000"/>
                    <a:lumOff val="25000"/>
                  </a:schemeClr>
                </a:solidFill>
              </a:defRPr>
            </a:lvl1pPr>
          </a:lstStyle>
          <a:p>
            <a:pPr marL="0" lvl="0" indent="0" algn="ctr">
              <a:buNone/>
            </a:pPr>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theme" Target="../theme/theme2.xml"/><Relationship Id="rId2" Type="http://schemas.openxmlformats.org/officeDocument/2006/relationships/slideLayout" Target="../slideLayouts/slideLayout5.xml"/><Relationship Id="rId16" Type="http://schemas.openxmlformats.org/officeDocument/2006/relationships/slideLayout" Target="../slideLayouts/slideLayout19.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94"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75" r:id="rId4"/>
    <p:sldLayoutId id="2147483676" r:id="rId5"/>
    <p:sldLayoutId id="2147483678" r:id="rId6"/>
    <p:sldLayoutId id="2147483680" r:id="rId7"/>
    <p:sldLayoutId id="2147483681" r:id="rId8"/>
    <p:sldLayoutId id="2147483682" r:id="rId9"/>
    <p:sldLayoutId id="2147483684" r:id="rId10"/>
    <p:sldLayoutId id="2147483686" r:id="rId11"/>
    <p:sldLayoutId id="2147483689" r:id="rId12"/>
    <p:sldLayoutId id="2147483687" r:id="rId13"/>
    <p:sldLayoutId id="2147483688" r:id="rId14"/>
    <p:sldLayoutId id="2147483671" r:id="rId15"/>
    <p:sldLayoutId id="2147483672"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3.png"/><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trip\Desktop\Route-Mobile_Case-Studies_Online-Job-Portal_Illustration.jpg"/>
          <p:cNvPicPr>
            <a:picLocks noChangeAspect="1" noChangeArrowheads="1"/>
          </p:cNvPicPr>
          <p:nvPr/>
        </p:nvPicPr>
        <p:blipFill>
          <a:blip r:embed="rId2"/>
          <a:srcRect/>
          <a:stretch>
            <a:fillRect/>
          </a:stretch>
        </p:blipFill>
        <p:spPr bwMode="auto">
          <a:xfrm>
            <a:off x="2773700" y="2220205"/>
            <a:ext cx="6930388" cy="3445135"/>
          </a:xfrm>
          <a:prstGeom prst="rect">
            <a:avLst/>
          </a:prstGeom>
          <a:noFill/>
        </p:spPr>
      </p:pic>
      <p:sp>
        <p:nvSpPr>
          <p:cNvPr id="5" name="TextBox 4"/>
          <p:cNvSpPr txBox="1"/>
          <p:nvPr/>
        </p:nvSpPr>
        <p:spPr>
          <a:xfrm>
            <a:off x="2309293" y="285729"/>
            <a:ext cx="7859203" cy="1938992"/>
          </a:xfrm>
          <a:prstGeom prst="rect">
            <a:avLst/>
          </a:prstGeom>
          <a:noFill/>
        </p:spPr>
        <p:txBody>
          <a:bodyPr wrap="square" rtlCol="0">
            <a:spAutoFit/>
          </a:bodyPr>
          <a:lstStyle/>
          <a:p>
            <a:pPr algn="ctr"/>
            <a:r>
              <a:rPr lang="en-US" sz="4000" b="1" dirty="0" smtClean="0">
                <a:solidFill>
                  <a:srgbClr val="0070C0"/>
                </a:solidFill>
                <a:latin typeface="Cambria" pitchFamily="18" charset="0"/>
                <a:ea typeface="Cambria" pitchFamily="18" charset="0"/>
              </a:rPr>
              <a:t>Vehicle  Service Station Management</a:t>
            </a:r>
          </a:p>
          <a:p>
            <a:pPr algn="ctr"/>
            <a:r>
              <a:rPr lang="en-US" sz="4000" b="1" dirty="0" smtClean="0">
                <a:solidFill>
                  <a:srgbClr val="0070C0"/>
                </a:solidFill>
                <a:latin typeface="Cambria" pitchFamily="18" charset="0"/>
                <a:ea typeface="Cambria" pitchFamily="18" charset="0"/>
              </a:rPr>
              <a:t> </a:t>
            </a:r>
            <a:r>
              <a:rPr lang="en-US" sz="4000" b="1" dirty="0">
                <a:solidFill>
                  <a:srgbClr val="0070C0"/>
                </a:solidFill>
                <a:latin typeface="Cambria" pitchFamily="18" charset="0"/>
                <a:ea typeface="Cambria" pitchFamily="18" charset="0"/>
              </a:rPr>
              <a:t>Portal</a:t>
            </a:r>
          </a:p>
        </p:txBody>
      </p:sp>
      <p:sp>
        <p:nvSpPr>
          <p:cNvPr id="7" name="Rectangle 6">
            <a:extLst>
              <a:ext uri="{FF2B5EF4-FFF2-40B4-BE49-F238E27FC236}">
                <a16:creationId xmlns:a16="http://schemas.microsoft.com/office/drawing/2014/main" id="{4E814917-16C3-4C3F-8709-7C3A4D7F3613}"/>
              </a:ext>
            </a:extLst>
          </p:cNvPr>
          <p:cNvSpPr/>
          <p:nvPr/>
        </p:nvSpPr>
        <p:spPr>
          <a:xfrm>
            <a:off x="0" y="5689600"/>
            <a:ext cx="12192000" cy="1177208"/>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solidFill>
                  <a:schemeClr val="bg1"/>
                </a:solidFill>
                <a:latin typeface="Cambria" pitchFamily="18" charset="0"/>
                <a:ea typeface="Cambria" pitchFamily="18" charset="0"/>
              </a:rPr>
              <a:t>Presented By</a:t>
            </a:r>
          </a:p>
          <a:p>
            <a:pPr algn="ctr"/>
            <a:endParaRPr lang="en-US" sz="800" dirty="0">
              <a:solidFill>
                <a:schemeClr val="bg1"/>
              </a:solidFill>
              <a:latin typeface="Cambria" pitchFamily="18" charset="0"/>
              <a:ea typeface="Cambria" pitchFamily="18" charset="0"/>
            </a:endParaRPr>
          </a:p>
          <a:p>
            <a:r>
              <a:rPr lang="en-US" sz="2800" dirty="0" smtClean="0">
                <a:solidFill>
                  <a:schemeClr val="bg1"/>
                </a:solidFill>
                <a:latin typeface="Cambria" pitchFamily="18" charset="0"/>
                <a:ea typeface="Cambria" pitchFamily="18" charset="0"/>
              </a:rPr>
              <a:t> 		</a:t>
            </a:r>
            <a:r>
              <a:rPr lang="en-US" sz="2800" dirty="0" err="1" smtClean="0">
                <a:solidFill>
                  <a:schemeClr val="bg1"/>
                </a:solidFill>
                <a:latin typeface="Cambria" pitchFamily="18" charset="0"/>
                <a:ea typeface="Cambria" pitchFamily="18" charset="0"/>
              </a:rPr>
              <a:t>Depe</a:t>
            </a:r>
            <a:r>
              <a:rPr lang="en-US" sz="2800" dirty="0" smtClean="0">
                <a:solidFill>
                  <a:schemeClr val="bg1"/>
                </a:solidFill>
                <a:latin typeface="Cambria" pitchFamily="18" charset="0"/>
                <a:ea typeface="Cambria" pitchFamily="18" charset="0"/>
              </a:rPr>
              <a:t> </a:t>
            </a:r>
            <a:r>
              <a:rPr lang="en-US" sz="2800" dirty="0" err="1">
                <a:solidFill>
                  <a:schemeClr val="bg1"/>
                </a:solidFill>
                <a:latin typeface="Cambria" pitchFamily="18" charset="0"/>
                <a:ea typeface="Cambria" pitchFamily="18" charset="0"/>
              </a:rPr>
              <a:t>Bhavanjay</a:t>
            </a:r>
            <a:r>
              <a:rPr lang="en-US" sz="2800" dirty="0">
                <a:solidFill>
                  <a:schemeClr val="bg1"/>
                </a:solidFill>
                <a:latin typeface="Cambria" pitchFamily="18" charset="0"/>
                <a:ea typeface="Cambria" pitchFamily="18" charset="0"/>
              </a:rPr>
              <a:t> </a:t>
            </a:r>
            <a:r>
              <a:rPr lang="en-US" sz="2800" dirty="0" err="1" smtClean="0">
                <a:solidFill>
                  <a:schemeClr val="bg1"/>
                </a:solidFill>
                <a:latin typeface="Cambria" pitchFamily="18" charset="0"/>
                <a:ea typeface="Cambria" pitchFamily="18" charset="0"/>
              </a:rPr>
              <a:t>Balaji</a:t>
            </a:r>
            <a:r>
              <a:rPr lang="en-US" sz="2800" dirty="0" smtClean="0">
                <a:solidFill>
                  <a:schemeClr val="bg1"/>
                </a:solidFill>
                <a:latin typeface="Cambria" pitchFamily="18" charset="0"/>
                <a:ea typeface="Cambria" pitchFamily="18" charset="0"/>
              </a:rPr>
              <a:t> </a:t>
            </a:r>
            <a:r>
              <a:rPr lang="en-US" sz="2800" dirty="0">
                <a:solidFill>
                  <a:schemeClr val="bg1"/>
                </a:solidFill>
                <a:latin typeface="Cambria" pitchFamily="18" charset="0"/>
                <a:ea typeface="Cambria" pitchFamily="18" charset="0"/>
              </a:rPr>
              <a:t>&amp; </a:t>
            </a:r>
            <a:r>
              <a:rPr lang="en-US" sz="2800" dirty="0" err="1">
                <a:solidFill>
                  <a:schemeClr val="bg1"/>
                </a:solidFill>
                <a:latin typeface="Cambria" pitchFamily="18" charset="0"/>
                <a:ea typeface="Cambria" pitchFamily="18" charset="0"/>
              </a:rPr>
              <a:t>Dhananjay</a:t>
            </a:r>
            <a:r>
              <a:rPr lang="en-US" sz="2800" dirty="0">
                <a:solidFill>
                  <a:schemeClr val="bg1"/>
                </a:solidFill>
                <a:latin typeface="Cambria" pitchFamily="18" charset="0"/>
                <a:ea typeface="Cambria" pitchFamily="18" charset="0"/>
              </a:rPr>
              <a:t> </a:t>
            </a:r>
            <a:r>
              <a:rPr lang="en-US" sz="2800" dirty="0" err="1">
                <a:solidFill>
                  <a:schemeClr val="bg1"/>
                </a:solidFill>
                <a:latin typeface="Cambria" pitchFamily="18" charset="0"/>
                <a:ea typeface="Cambria" pitchFamily="18" charset="0"/>
              </a:rPr>
              <a:t>Sudhakar</a:t>
            </a:r>
            <a:r>
              <a:rPr lang="en-US" sz="2800" dirty="0">
                <a:solidFill>
                  <a:schemeClr val="bg1"/>
                </a:solidFill>
                <a:latin typeface="Cambria" pitchFamily="18" charset="0"/>
                <a:ea typeface="Cambria" pitchFamily="18" charset="0"/>
              </a:rPr>
              <a:t> </a:t>
            </a:r>
            <a:r>
              <a:rPr lang="en-US" sz="2800" dirty="0" err="1">
                <a:solidFill>
                  <a:schemeClr val="bg1"/>
                </a:solidFill>
                <a:latin typeface="Cambria" pitchFamily="18" charset="0"/>
                <a:ea typeface="Cambria" pitchFamily="18" charset="0"/>
              </a:rPr>
              <a:t>Khuje</a:t>
            </a:r>
            <a:endParaRPr lang="en-IN" sz="2800" dirty="0">
              <a:solidFill>
                <a:schemeClr val="bg1"/>
              </a:solidFill>
              <a:latin typeface="Cambria" pitchFamily="18" charset="0"/>
              <a:ea typeface="Cambria" pitchFamily="18" charset="0"/>
            </a:endParaRPr>
          </a:p>
          <a:p>
            <a:r>
              <a:rPr lang="en-US" sz="2800" b="1" dirty="0"/>
              <a:t> </a:t>
            </a:r>
            <a:endParaRPr lang="en-IN"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2187E71-F354-4022-A1A8-34A7FE507D25}"/>
              </a:ext>
            </a:extLst>
          </p:cNvPr>
          <p:cNvGrpSpPr/>
          <p:nvPr/>
        </p:nvGrpSpPr>
        <p:grpSpPr>
          <a:xfrm>
            <a:off x="0" y="303363"/>
            <a:ext cx="6843252" cy="665628"/>
            <a:chOff x="0" y="545888"/>
            <a:chExt cx="7601830" cy="1005840"/>
          </a:xfrm>
          <a:solidFill>
            <a:schemeClr val="accent3">
              <a:lumMod val="60000"/>
              <a:lumOff val="40000"/>
            </a:schemeClr>
          </a:solidFill>
        </p:grpSpPr>
        <p:sp>
          <p:nvSpPr>
            <p:cNvPr id="11" name="Arrow: Chevron 17">
              <a:extLst>
                <a:ext uri="{FF2B5EF4-FFF2-40B4-BE49-F238E27FC236}">
                  <a16:creationId xmlns:a16="http://schemas.microsoft.com/office/drawing/2014/main" id="{5B558A55-DC5D-49F0-A4D0-F49F33EB583B}"/>
                </a:ext>
              </a:extLst>
            </p:cNvPr>
            <p:cNvSpPr/>
            <p:nvPr/>
          </p:nvSpPr>
          <p:spPr>
            <a:xfrm>
              <a:off x="6663477" y="545888"/>
              <a:ext cx="731520" cy="1005840"/>
            </a:xfrm>
            <a:prstGeom prst="chevron">
              <a:avLst>
                <a:gd name="adj" fmla="val 5673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Pentagon 1">
              <a:extLst>
                <a:ext uri="{FF2B5EF4-FFF2-40B4-BE49-F238E27FC236}">
                  <a16:creationId xmlns:a16="http://schemas.microsoft.com/office/drawing/2014/main" id="{2B393331-5D4A-4961-AB58-3DE7220FAF94}"/>
                </a:ext>
              </a:extLst>
            </p:cNvPr>
            <p:cNvSpPr/>
            <p:nvPr/>
          </p:nvSpPr>
          <p:spPr>
            <a:xfrm>
              <a:off x="0" y="545888"/>
              <a:ext cx="6427177" cy="1005840"/>
            </a:xfrm>
            <a:prstGeom prst="homePlate">
              <a:avLst>
                <a:gd name="adj" fmla="val 4090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Cambria" pitchFamily="18" charset="0"/>
                  <a:ea typeface="Cambria" pitchFamily="18" charset="0"/>
                </a:rPr>
                <a:t>Admin Module</a:t>
              </a:r>
            </a:p>
          </p:txBody>
        </p:sp>
        <p:sp>
          <p:nvSpPr>
            <p:cNvPr id="13" name="Arrow: Chevron 18">
              <a:extLst>
                <a:ext uri="{FF2B5EF4-FFF2-40B4-BE49-F238E27FC236}">
                  <a16:creationId xmlns:a16="http://schemas.microsoft.com/office/drawing/2014/main" id="{B251CA05-7D56-47E6-9756-C119C1558F2E}"/>
                </a:ext>
              </a:extLst>
            </p:cNvPr>
            <p:cNvSpPr/>
            <p:nvPr/>
          </p:nvSpPr>
          <p:spPr>
            <a:xfrm>
              <a:off x="7053190" y="545888"/>
              <a:ext cx="548640" cy="1005840"/>
            </a:xfrm>
            <a:prstGeom prst="chevron">
              <a:avLst>
                <a:gd name="adj" fmla="val 7470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hevron 19">
              <a:extLst>
                <a:ext uri="{FF2B5EF4-FFF2-40B4-BE49-F238E27FC236}">
                  <a16:creationId xmlns:a16="http://schemas.microsoft.com/office/drawing/2014/main" id="{7D930977-3753-49D3-962C-D68A88D8CA65}"/>
                </a:ext>
              </a:extLst>
            </p:cNvPr>
            <p:cNvSpPr/>
            <p:nvPr/>
          </p:nvSpPr>
          <p:spPr>
            <a:xfrm>
              <a:off x="6083373" y="545888"/>
              <a:ext cx="914400" cy="1005840"/>
            </a:xfrm>
            <a:prstGeom prst="chevron">
              <a:avLst>
                <a:gd name="adj" fmla="val 4505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0" name="TextBox 19">
            <a:extLst>
              <a:ext uri="{FF2B5EF4-FFF2-40B4-BE49-F238E27FC236}">
                <a16:creationId xmlns:a16="http://schemas.microsoft.com/office/drawing/2014/main" id="{98DB54B5-713C-4035-84E2-A4832DE95BB4}"/>
              </a:ext>
            </a:extLst>
          </p:cNvPr>
          <p:cNvSpPr txBox="1"/>
          <p:nvPr/>
        </p:nvSpPr>
        <p:spPr>
          <a:xfrm>
            <a:off x="374484" y="1575503"/>
            <a:ext cx="11248103" cy="1384995"/>
          </a:xfrm>
          <a:prstGeom prst="rect">
            <a:avLst/>
          </a:prstGeom>
          <a:noFill/>
        </p:spPr>
        <p:txBody>
          <a:bodyPr wrap="square">
            <a:spAutoFit/>
          </a:bodyPr>
          <a:lstStyle/>
          <a:p>
            <a:pPr marL="0" indent="0" algn="just">
              <a:buNone/>
            </a:pPr>
            <a:r>
              <a:rPr lang="en-IN" sz="2800" dirty="0">
                <a:latin typeface="Cambria" pitchFamily="18" charset="0"/>
                <a:ea typeface="Cambria" pitchFamily="18" charset="0"/>
              </a:rPr>
              <a:t>The Admin can </a:t>
            </a:r>
            <a:endParaRPr lang="en-IN" sz="2800" dirty="0" smtClean="0">
              <a:latin typeface="Cambria" pitchFamily="18" charset="0"/>
              <a:ea typeface="Cambria" pitchFamily="18" charset="0"/>
            </a:endParaRPr>
          </a:p>
          <a:p>
            <a:pPr lvl="1" algn="just">
              <a:buFont typeface="Arial" pitchFamily="34" charset="0"/>
              <a:buChar char="•"/>
            </a:pPr>
            <a:r>
              <a:rPr lang="en-IN" sz="2800" dirty="0" smtClean="0">
                <a:latin typeface="Cambria" pitchFamily="18" charset="0"/>
                <a:ea typeface="Cambria" pitchFamily="18" charset="0"/>
              </a:rPr>
              <a:t>Sign in and Sign up</a:t>
            </a:r>
          </a:p>
          <a:p>
            <a:pPr lvl="1" algn="just">
              <a:buFont typeface="Arial" pitchFamily="34" charset="0"/>
              <a:buChar char="•"/>
            </a:pPr>
            <a:r>
              <a:rPr lang="en-IN" sz="2800" dirty="0" smtClean="0">
                <a:latin typeface="Cambria" pitchFamily="18" charset="0"/>
                <a:ea typeface="Cambria" pitchFamily="18" charset="0"/>
              </a:rPr>
              <a:t>Add service centre according to cities.</a:t>
            </a:r>
            <a:endParaRPr lang="en-IN" sz="2800" dirty="0">
              <a:latin typeface="Cambria" pitchFamily="18" charset="0"/>
              <a:ea typeface="Cambria" pitchFamily="18" charset="0"/>
            </a:endParaRPr>
          </a:p>
        </p:txBody>
      </p:sp>
    </p:spTree>
    <p:extLst>
      <p:ext uri="{BB962C8B-B14F-4D97-AF65-F5344CB8AC3E}">
        <p14:creationId xmlns:p14="http://schemas.microsoft.com/office/powerpoint/2010/main" val="30217088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47C6637-D8C3-4D68-B405-F96553D5DB8C}"/>
              </a:ext>
            </a:extLst>
          </p:cNvPr>
          <p:cNvGrpSpPr/>
          <p:nvPr/>
        </p:nvGrpSpPr>
        <p:grpSpPr>
          <a:xfrm>
            <a:off x="0" y="204921"/>
            <a:ext cx="7634514" cy="941708"/>
            <a:chOff x="0" y="545888"/>
            <a:chExt cx="7601830" cy="1005840"/>
          </a:xfrm>
          <a:solidFill>
            <a:srgbClr val="EE6CC1">
              <a:lumMod val="50000"/>
            </a:srgbClr>
          </a:solidFill>
        </p:grpSpPr>
        <p:sp>
          <p:nvSpPr>
            <p:cNvPr id="16" name="Arrow: Chevron 17">
              <a:extLst>
                <a:ext uri="{FF2B5EF4-FFF2-40B4-BE49-F238E27FC236}">
                  <a16:creationId xmlns:a16="http://schemas.microsoft.com/office/drawing/2014/main" id="{5A996853-91DD-4CDF-A4A8-A315B2E338D0}"/>
                </a:ext>
              </a:extLst>
            </p:cNvPr>
            <p:cNvSpPr/>
            <p:nvPr/>
          </p:nvSpPr>
          <p:spPr>
            <a:xfrm>
              <a:off x="6663477" y="545888"/>
              <a:ext cx="731520" cy="1005840"/>
            </a:xfrm>
            <a:prstGeom prst="chevron">
              <a:avLst>
                <a:gd name="adj" fmla="val 56731"/>
              </a:avLst>
            </a:prstGeom>
            <a:solidFill>
              <a:srgbClr val="47D3DC">
                <a:lumMod val="40000"/>
                <a:lumOff val="60000"/>
              </a:srgbClr>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7" name="Arrow: Pentagon 1">
              <a:extLst>
                <a:ext uri="{FF2B5EF4-FFF2-40B4-BE49-F238E27FC236}">
                  <a16:creationId xmlns:a16="http://schemas.microsoft.com/office/drawing/2014/main" id="{726482DB-F2C0-4A82-9230-9A95F2540E7A}"/>
                </a:ext>
              </a:extLst>
            </p:cNvPr>
            <p:cNvSpPr/>
            <p:nvPr/>
          </p:nvSpPr>
          <p:spPr>
            <a:xfrm>
              <a:off x="0" y="545888"/>
              <a:ext cx="6427177" cy="1005840"/>
            </a:xfrm>
            <a:prstGeom prst="homePlate">
              <a:avLst>
                <a:gd name="adj" fmla="val 40909"/>
              </a:avLst>
            </a:prstGeom>
            <a:solidFill>
              <a:schemeClr val="tx1">
                <a:lumMod val="50000"/>
                <a:lumOff val="50000"/>
              </a:schemeClr>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200" b="1" kern="0" dirty="0">
                  <a:solidFill>
                    <a:prstClr val="white"/>
                  </a:solidFill>
                  <a:latin typeface="Cambria" pitchFamily="18" charset="0"/>
                  <a:ea typeface="Cambria" pitchFamily="18" charset="0"/>
                </a:rPr>
                <a:t>Use Case diagram for Admin</a:t>
              </a:r>
              <a:endParaRPr kumimoji="0" lang="en-US" sz="3200" b="1"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18" name="Arrow: Chevron 18">
              <a:extLst>
                <a:ext uri="{FF2B5EF4-FFF2-40B4-BE49-F238E27FC236}">
                  <a16:creationId xmlns:a16="http://schemas.microsoft.com/office/drawing/2014/main" id="{EA14D13A-C65F-4EA4-984F-74C15F96F310}"/>
                </a:ext>
              </a:extLst>
            </p:cNvPr>
            <p:cNvSpPr/>
            <p:nvPr/>
          </p:nvSpPr>
          <p:spPr>
            <a:xfrm>
              <a:off x="7053190" y="545888"/>
              <a:ext cx="548640" cy="1005840"/>
            </a:xfrm>
            <a:prstGeom prst="chevron">
              <a:avLst>
                <a:gd name="adj" fmla="val 74706"/>
              </a:avLst>
            </a:prstGeom>
            <a:solidFill>
              <a:srgbClr val="47D3DC">
                <a:lumMod val="20000"/>
                <a:lumOff val="80000"/>
              </a:srgbClr>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9" name="Arrow: Chevron 19">
              <a:extLst>
                <a:ext uri="{FF2B5EF4-FFF2-40B4-BE49-F238E27FC236}">
                  <a16:creationId xmlns:a16="http://schemas.microsoft.com/office/drawing/2014/main" id="{08DA17C1-6A9D-45F4-96DF-7663EDA0BE43}"/>
                </a:ext>
              </a:extLst>
            </p:cNvPr>
            <p:cNvSpPr/>
            <p:nvPr/>
          </p:nvSpPr>
          <p:spPr>
            <a:xfrm>
              <a:off x="6083373" y="545888"/>
              <a:ext cx="914400" cy="1005840"/>
            </a:xfrm>
            <a:prstGeom prst="chevron">
              <a:avLst>
                <a:gd name="adj" fmla="val 45057"/>
              </a:avLst>
            </a:prstGeom>
            <a:solidFill>
              <a:srgbClr val="47D3DC">
                <a:lumMod val="60000"/>
                <a:lumOff val="40000"/>
              </a:srgbClr>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8493" y="1146629"/>
            <a:ext cx="5187229" cy="5537718"/>
          </a:xfrm>
          <a:prstGeom prst="rect">
            <a:avLst/>
          </a:prstGeom>
        </p:spPr>
      </p:pic>
    </p:spTree>
    <p:extLst>
      <p:ext uri="{BB962C8B-B14F-4D97-AF65-F5344CB8AC3E}">
        <p14:creationId xmlns:p14="http://schemas.microsoft.com/office/powerpoint/2010/main" val="42298903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BD21C0DA-3F4C-4ADA-8046-55589D042044}"/>
              </a:ext>
            </a:extLst>
          </p:cNvPr>
          <p:cNvGrpSpPr/>
          <p:nvPr/>
        </p:nvGrpSpPr>
        <p:grpSpPr>
          <a:xfrm>
            <a:off x="2" y="204922"/>
            <a:ext cx="4247534" cy="444007"/>
            <a:chOff x="0" y="545888"/>
            <a:chExt cx="7601830" cy="1005840"/>
          </a:xfrm>
          <a:solidFill>
            <a:schemeClr val="tx1">
              <a:lumMod val="50000"/>
              <a:lumOff val="50000"/>
            </a:schemeClr>
          </a:solidFill>
        </p:grpSpPr>
        <p:sp>
          <p:nvSpPr>
            <p:cNvPr id="40" name="Arrow: Chevron 17">
              <a:extLst>
                <a:ext uri="{FF2B5EF4-FFF2-40B4-BE49-F238E27FC236}">
                  <a16:creationId xmlns:a16="http://schemas.microsoft.com/office/drawing/2014/main" id="{46C2F636-D097-4918-A795-22EAA37B6DEF}"/>
                </a:ext>
              </a:extLst>
            </p:cNvPr>
            <p:cNvSpPr/>
            <p:nvPr/>
          </p:nvSpPr>
          <p:spPr>
            <a:xfrm>
              <a:off x="6663477" y="545888"/>
              <a:ext cx="731520" cy="1005840"/>
            </a:xfrm>
            <a:prstGeom prst="chevron">
              <a:avLst>
                <a:gd name="adj" fmla="val 56731"/>
              </a:avLst>
            </a:prstGeom>
            <a:grp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a16="http://schemas.microsoft.com/office/drawing/2014/main" id="{0BDCA494-029D-4825-9235-D93A84324044}"/>
                </a:ext>
              </a:extLst>
            </p:cNvPr>
            <p:cNvSpPr/>
            <p:nvPr/>
          </p:nvSpPr>
          <p:spPr>
            <a:xfrm>
              <a:off x="0" y="545888"/>
              <a:ext cx="6427177" cy="1005840"/>
            </a:xfrm>
            <a:prstGeom prst="homePlate">
              <a:avLst>
                <a:gd name="adj" fmla="val 40909"/>
              </a:avLst>
            </a:prstGeom>
            <a:grp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white"/>
                  </a:solidFill>
                  <a:latin typeface="Cambria" pitchFamily="18" charset="0"/>
                  <a:ea typeface="Cambria" pitchFamily="18" charset="0"/>
                </a:rPr>
                <a:t>Activity Diagram : Admin</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a16="http://schemas.microsoft.com/office/drawing/2014/main" id="{266B9FF9-E2C0-47CE-805D-5E277DB0A208}"/>
                </a:ext>
              </a:extLst>
            </p:cNvPr>
            <p:cNvSpPr/>
            <p:nvPr/>
          </p:nvSpPr>
          <p:spPr>
            <a:xfrm>
              <a:off x="7053190" y="545888"/>
              <a:ext cx="548640" cy="1005840"/>
            </a:xfrm>
            <a:prstGeom prst="chevron">
              <a:avLst>
                <a:gd name="adj" fmla="val 74706"/>
              </a:avLst>
            </a:prstGeom>
            <a:grp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a16="http://schemas.microsoft.com/office/drawing/2014/main" id="{FBA98715-421D-4C63-B4E2-4C9135894085}"/>
                </a:ext>
              </a:extLst>
            </p:cNvPr>
            <p:cNvSpPr/>
            <p:nvPr/>
          </p:nvSpPr>
          <p:spPr>
            <a:xfrm>
              <a:off x="6083373" y="545888"/>
              <a:ext cx="914400" cy="1005840"/>
            </a:xfrm>
            <a:prstGeom prst="chevron">
              <a:avLst>
                <a:gd name="adj" fmla="val 45057"/>
              </a:avLst>
            </a:prstGeom>
            <a:grp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sp>
        <p:nvSpPr>
          <p:cNvPr id="8" name="Oval 7"/>
          <p:cNvSpPr/>
          <p:nvPr/>
        </p:nvSpPr>
        <p:spPr>
          <a:xfrm>
            <a:off x="6537277" y="491319"/>
            <a:ext cx="191069" cy="2320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0018" y="723331"/>
            <a:ext cx="4737262" cy="6047105"/>
          </a:xfrm>
          <a:prstGeom prst="rect">
            <a:avLst/>
          </a:prstGeom>
        </p:spPr>
      </p:pic>
    </p:spTree>
    <p:extLst>
      <p:ext uri="{BB962C8B-B14F-4D97-AF65-F5344CB8AC3E}">
        <p14:creationId xmlns:p14="http://schemas.microsoft.com/office/powerpoint/2010/main" val="25605396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a16="http://schemas.microsoft.com/office/drawing/2014/main"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a16="http://schemas.microsoft.com/office/drawing/2014/main" id="{0BDCA494-029D-4825-9235-D93A84324044}"/>
                </a:ext>
              </a:extLst>
            </p:cNvPr>
            <p:cNvSpPr/>
            <p:nvPr/>
          </p:nvSpPr>
          <p:spPr>
            <a:xfrm>
              <a:off x="0" y="545888"/>
              <a:ext cx="6427177" cy="1005840"/>
            </a:xfrm>
            <a:prstGeom prst="homePlate">
              <a:avLst>
                <a:gd name="adj" fmla="val 40909"/>
              </a:avLst>
            </a:prstGeom>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white"/>
                  </a:solidFill>
                  <a:latin typeface="Cambria" pitchFamily="18" charset="0"/>
                  <a:ea typeface="Cambria" pitchFamily="18" charset="0"/>
                </a:rPr>
                <a:t>Activity Diagram : </a:t>
              </a:r>
              <a:r>
                <a:rPr lang="en-US" kern="0" dirty="0" smtClean="0">
                  <a:solidFill>
                    <a:prstClr val="white"/>
                  </a:solidFill>
                  <a:latin typeface="Cambria" pitchFamily="18" charset="0"/>
                  <a:ea typeface="Cambria" pitchFamily="18" charset="0"/>
                </a:rPr>
                <a:t>Service Centre</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a16="http://schemas.microsoft.com/office/drawing/2014/main"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a16="http://schemas.microsoft.com/office/drawing/2014/main"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2126" y="836091"/>
            <a:ext cx="7687748" cy="5649113"/>
          </a:xfrm>
          <a:prstGeom prst="rect">
            <a:avLst/>
          </a:prstGeom>
        </p:spPr>
      </p:pic>
    </p:spTree>
    <p:extLst>
      <p:ext uri="{BB962C8B-B14F-4D97-AF65-F5344CB8AC3E}">
        <p14:creationId xmlns:p14="http://schemas.microsoft.com/office/powerpoint/2010/main" val="19716902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BD21C0DA-3F4C-4ADA-8046-55589D042044}"/>
              </a:ext>
            </a:extLst>
          </p:cNvPr>
          <p:cNvGrpSpPr/>
          <p:nvPr/>
        </p:nvGrpSpPr>
        <p:grpSpPr>
          <a:xfrm>
            <a:off x="2" y="165593"/>
            <a:ext cx="4247534" cy="444007"/>
            <a:chOff x="0" y="545888"/>
            <a:chExt cx="7601830" cy="1005840"/>
          </a:xfrm>
          <a:solidFill>
            <a:srgbClr val="EE6CC1">
              <a:lumMod val="50000"/>
            </a:srgbClr>
          </a:solidFill>
        </p:grpSpPr>
        <p:sp>
          <p:nvSpPr>
            <p:cNvPr id="40" name="Arrow: Chevron 17">
              <a:extLst>
                <a:ext uri="{FF2B5EF4-FFF2-40B4-BE49-F238E27FC236}">
                  <a16:creationId xmlns:a16="http://schemas.microsoft.com/office/drawing/2014/main"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a16="http://schemas.microsoft.com/office/drawing/2014/main" id="{0BDCA494-029D-4825-9235-D93A84324044}"/>
                </a:ext>
              </a:extLst>
            </p:cNvPr>
            <p:cNvSpPr/>
            <p:nvPr/>
          </p:nvSpPr>
          <p:spPr>
            <a:xfrm>
              <a:off x="0" y="545888"/>
              <a:ext cx="6427177" cy="1005840"/>
            </a:xfrm>
            <a:prstGeom prst="homePlate">
              <a:avLst>
                <a:gd name="adj" fmla="val 40909"/>
              </a:avLst>
            </a:prstGeom>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white"/>
                  </a:solidFill>
                  <a:latin typeface="Cambria" pitchFamily="18" charset="0"/>
                  <a:ea typeface="Cambria" pitchFamily="18" charset="0"/>
                </a:rPr>
                <a:t>Activity Diagram : </a:t>
              </a:r>
              <a:r>
                <a:rPr lang="en-US" kern="0" dirty="0" smtClean="0">
                  <a:solidFill>
                    <a:prstClr val="white"/>
                  </a:solidFill>
                  <a:latin typeface="Cambria" pitchFamily="18" charset="0"/>
                  <a:ea typeface="Cambria" pitchFamily="18" charset="0"/>
                </a:rPr>
                <a:t>Consumer</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a16="http://schemas.microsoft.com/office/drawing/2014/main"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a16="http://schemas.microsoft.com/office/drawing/2014/main"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723" y="903912"/>
            <a:ext cx="3962953" cy="5611008"/>
          </a:xfrm>
          <a:prstGeom prst="rect">
            <a:avLst/>
          </a:prstGeom>
        </p:spPr>
      </p:pic>
    </p:spTree>
    <p:extLst>
      <p:ext uri="{BB962C8B-B14F-4D97-AF65-F5344CB8AC3E}">
        <p14:creationId xmlns:p14="http://schemas.microsoft.com/office/powerpoint/2010/main" val="27828863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AFAB44-CBBD-4628-9620-D0A8EB1CE0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5298"/>
            <a:ext cx="10058400" cy="508810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16149"/>
            <a:ext cx="10058400" cy="513620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10836"/>
            <a:ext cx="12192001" cy="6968836"/>
          </a:xfrm>
          <a:prstGeom prst="rect">
            <a:avLst/>
          </a:prstGeom>
        </p:spPr>
      </p:pic>
    </p:spTree>
    <p:extLst>
      <p:ext uri="{BB962C8B-B14F-4D97-AF65-F5344CB8AC3E}">
        <p14:creationId xmlns:p14="http://schemas.microsoft.com/office/powerpoint/2010/main" val="356184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5886F5-1F2A-4670-B55E-8E8B392D3E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2974644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BD6451-9B0A-4135-B613-10D0F926A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35326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FA30C0-5B85-4EB5-B820-45586B0BA9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64" y="0"/>
            <a:ext cx="12233564" cy="6858000"/>
          </a:xfrm>
          <a:prstGeom prst="rect">
            <a:avLst/>
          </a:prstGeom>
        </p:spPr>
      </p:pic>
    </p:spTree>
    <p:extLst>
      <p:ext uri="{BB962C8B-B14F-4D97-AF65-F5344CB8AC3E}">
        <p14:creationId xmlns:p14="http://schemas.microsoft.com/office/powerpoint/2010/main" val="31434664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0DD962-D105-4C1F-B2E9-213EF10E20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4691"/>
            <a:ext cx="12192000" cy="6982691"/>
          </a:xfrm>
          <a:prstGeom prst="rect">
            <a:avLst/>
          </a:prstGeom>
        </p:spPr>
      </p:pic>
    </p:spTree>
    <p:extLst>
      <p:ext uri="{BB962C8B-B14F-4D97-AF65-F5344CB8AC3E}">
        <p14:creationId xmlns:p14="http://schemas.microsoft.com/office/powerpoint/2010/main" val="479742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2187E71-F354-4022-A1A8-34A7FE507D25}"/>
              </a:ext>
            </a:extLst>
          </p:cNvPr>
          <p:cNvGrpSpPr/>
          <p:nvPr/>
        </p:nvGrpSpPr>
        <p:grpSpPr>
          <a:xfrm>
            <a:off x="0" y="342692"/>
            <a:ext cx="7601830" cy="1005840"/>
            <a:chOff x="0" y="545888"/>
            <a:chExt cx="7601830" cy="1005840"/>
          </a:xfrm>
        </p:grpSpPr>
        <p:sp>
          <p:nvSpPr>
            <p:cNvPr id="6" name="Arrow: Chevron 17">
              <a:extLst>
                <a:ext uri="{FF2B5EF4-FFF2-40B4-BE49-F238E27FC236}">
                  <a16:creationId xmlns:a16="http://schemas.microsoft.com/office/drawing/2014/main" id="{5B558A55-DC5D-49F0-A4D0-F49F33EB583B}"/>
                </a:ext>
              </a:extLst>
            </p:cNvPr>
            <p:cNvSpPr/>
            <p:nvPr/>
          </p:nvSpPr>
          <p:spPr>
            <a:xfrm>
              <a:off x="6663477" y="545888"/>
              <a:ext cx="731520" cy="1005840"/>
            </a:xfrm>
            <a:prstGeom prst="chevron">
              <a:avLst>
                <a:gd name="adj" fmla="val 56731"/>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Pentagon 1">
              <a:extLst>
                <a:ext uri="{FF2B5EF4-FFF2-40B4-BE49-F238E27FC236}">
                  <a16:creationId xmlns:a16="http://schemas.microsoft.com/office/drawing/2014/main" id="{2B393331-5D4A-4961-AB58-3DE7220FAF94}"/>
                </a:ext>
              </a:extLst>
            </p:cNvPr>
            <p:cNvSpPr/>
            <p:nvPr/>
          </p:nvSpPr>
          <p:spPr>
            <a:xfrm>
              <a:off x="0" y="545888"/>
              <a:ext cx="6427177" cy="1005840"/>
            </a:xfrm>
            <a:prstGeom prst="homePlate">
              <a:avLst>
                <a:gd name="adj" fmla="val 40909"/>
              </a:avLst>
            </a:prstGeom>
            <a:solidFill>
              <a:schemeClr val="tx1">
                <a:lumMod val="50000"/>
                <a:lumOff val="50000"/>
                <a:alpha val="7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Cambria" pitchFamily="18" charset="0"/>
                  <a:ea typeface="Cambria" pitchFamily="18" charset="0"/>
                </a:rPr>
                <a:t>Introduction</a:t>
              </a:r>
            </a:p>
          </p:txBody>
        </p:sp>
        <p:sp>
          <p:nvSpPr>
            <p:cNvPr id="8" name="Arrow: Chevron 18">
              <a:extLst>
                <a:ext uri="{FF2B5EF4-FFF2-40B4-BE49-F238E27FC236}">
                  <a16:creationId xmlns:a16="http://schemas.microsoft.com/office/drawing/2014/main" id="{B251CA05-7D56-47E6-9756-C119C1558F2E}"/>
                </a:ext>
              </a:extLst>
            </p:cNvPr>
            <p:cNvSpPr/>
            <p:nvPr/>
          </p:nvSpPr>
          <p:spPr>
            <a:xfrm>
              <a:off x="7053190" y="545888"/>
              <a:ext cx="548640" cy="1005840"/>
            </a:xfrm>
            <a:prstGeom prst="chevron">
              <a:avLst>
                <a:gd name="adj" fmla="val 74706"/>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Chevron 19">
              <a:extLst>
                <a:ext uri="{FF2B5EF4-FFF2-40B4-BE49-F238E27FC236}">
                  <a16:creationId xmlns:a16="http://schemas.microsoft.com/office/drawing/2014/main" id="{7D930977-3753-49D3-962C-D68A88D8CA65}"/>
                </a:ext>
              </a:extLst>
            </p:cNvPr>
            <p:cNvSpPr/>
            <p:nvPr/>
          </p:nvSpPr>
          <p:spPr>
            <a:xfrm>
              <a:off x="6083373" y="545888"/>
              <a:ext cx="914400" cy="1005840"/>
            </a:xfrm>
            <a:prstGeom prst="chevron">
              <a:avLst>
                <a:gd name="adj" fmla="val 45057"/>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1" name="TextBox 10"/>
          <p:cNvSpPr txBox="1"/>
          <p:nvPr/>
        </p:nvSpPr>
        <p:spPr>
          <a:xfrm>
            <a:off x="333829" y="1756230"/>
            <a:ext cx="11625942" cy="5386090"/>
          </a:xfrm>
          <a:prstGeom prst="rect">
            <a:avLst/>
          </a:prstGeom>
          <a:noFill/>
        </p:spPr>
        <p:txBody>
          <a:bodyPr wrap="square" rtlCol="0">
            <a:spAutoFit/>
          </a:bodyPr>
          <a:lstStyle/>
          <a:p>
            <a:r>
              <a:rPr lang="en-US" sz="2400" dirty="0">
                <a:latin typeface="Cambria" pitchFamily="18" charset="0"/>
                <a:ea typeface="Cambria" pitchFamily="18" charset="0"/>
              </a:rPr>
              <a:t>The increase of vehicles productions in the domestic and worldwide market have boosted the confidence </a:t>
            </a:r>
            <a:r>
              <a:rPr lang="en-US" sz="2400" dirty="0" smtClean="0">
                <a:latin typeface="Cambria" pitchFamily="18" charset="0"/>
                <a:ea typeface="Cambria" pitchFamily="18" charset="0"/>
              </a:rPr>
              <a:t>vehicles </a:t>
            </a:r>
            <a:r>
              <a:rPr lang="en-US" sz="2400" dirty="0">
                <a:latin typeface="Cambria" pitchFamily="18" charset="0"/>
                <a:ea typeface="Cambria" pitchFamily="18" charset="0"/>
              </a:rPr>
              <a:t>servicing sector. As the servicing of existing vehicles population is an essential activity, there is large scope in this area given the increasing number of vehicles of the road year after year. A vehicles services station has to have facilities to service the vehicles, such as necessary equipment facilitating, wheel alignment etc. Vehicle Service Station Management System provides necessary services to the service station for efficient management</a:t>
            </a:r>
            <a:r>
              <a:rPr lang="en-US" sz="2400" dirty="0" smtClean="0">
                <a:latin typeface="Cambria" pitchFamily="18" charset="0"/>
                <a:ea typeface="Cambria" pitchFamily="18" charset="0"/>
              </a:rPr>
              <a:t>.</a:t>
            </a:r>
          </a:p>
          <a:p>
            <a:endParaRPr lang="en-US" sz="2400" dirty="0">
              <a:latin typeface="Cambria" pitchFamily="18" charset="0"/>
              <a:ea typeface="Cambria" pitchFamily="18" charset="0"/>
            </a:endParaRPr>
          </a:p>
          <a:p>
            <a:r>
              <a:rPr lang="en-US" sz="2400" dirty="0">
                <a:latin typeface="Cambria" pitchFamily="18" charset="0"/>
                <a:ea typeface="Cambria" pitchFamily="18" charset="0"/>
              </a:rPr>
              <a:t>The proposed of the Vehicles Service Centre Management System is to help the staffs to manage the tasking. Besides, all the data will be kept in a database of the system. Information can easily be retrieved. Document and report preparation can also be prepared in lesser time as well.</a:t>
            </a:r>
          </a:p>
          <a:p>
            <a:endParaRPr lang="en-US" sz="2800" dirty="0">
              <a:latin typeface="Cambria" pitchFamily="18" charset="0"/>
              <a:ea typeface="Cambria" pitchFamily="18" charset="0"/>
            </a:endParaRPr>
          </a:p>
          <a:p>
            <a:r>
              <a:rPr lang="en-US" sz="2800" dirty="0">
                <a:latin typeface="Cambria" pitchFamily="18" charset="0"/>
                <a:ea typeface="Cambria" pitchFamily="18" charset="0"/>
              </a:rPr>
              <a: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8D90AB-D84A-420D-B6FE-76D3730BEE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483108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761F4A-842A-4CDF-A6AD-94B2C279B4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302837" cy="6858000"/>
          </a:xfrm>
          <a:prstGeom prst="rect">
            <a:avLst/>
          </a:prstGeom>
        </p:spPr>
      </p:pic>
    </p:spTree>
    <p:extLst>
      <p:ext uri="{BB962C8B-B14F-4D97-AF65-F5344CB8AC3E}">
        <p14:creationId xmlns:p14="http://schemas.microsoft.com/office/powerpoint/2010/main" val="25744410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2CBF57-1F73-457C-84D2-29C431E2F6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094017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32FCC0-3804-4813-B183-BF84472078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358255" cy="6968835"/>
          </a:xfrm>
          <a:prstGeom prst="rect">
            <a:avLst/>
          </a:prstGeom>
        </p:spPr>
      </p:pic>
    </p:spTree>
    <p:extLst>
      <p:ext uri="{BB962C8B-B14F-4D97-AF65-F5344CB8AC3E}">
        <p14:creationId xmlns:p14="http://schemas.microsoft.com/office/powerpoint/2010/main" val="3734422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FE8156-EDDC-4D68-B5B2-5A8F4C5B1F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Tree>
    <p:extLst>
      <p:ext uri="{BB962C8B-B14F-4D97-AF65-F5344CB8AC3E}">
        <p14:creationId xmlns:p14="http://schemas.microsoft.com/office/powerpoint/2010/main" val="38979834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F9D25F-E330-4DA3-AF79-822CCF43DC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84998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34D56B-D168-4B18-85B1-A76ABE7B6C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656657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747C08-CA72-40F4-A205-DDEB06AD57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5481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6A85C-9B21-4D85-855A-E4B5E403B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2209237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B707E2-C920-410F-A772-55180D78E3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16695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2187E71-F354-4022-A1A8-34A7FE507D25}"/>
              </a:ext>
            </a:extLst>
          </p:cNvPr>
          <p:cNvGrpSpPr/>
          <p:nvPr/>
        </p:nvGrpSpPr>
        <p:grpSpPr>
          <a:xfrm>
            <a:off x="0" y="303363"/>
            <a:ext cx="6843252" cy="485248"/>
            <a:chOff x="0" y="545888"/>
            <a:chExt cx="7601830" cy="1005840"/>
          </a:xfrm>
          <a:solidFill>
            <a:schemeClr val="accent3">
              <a:lumMod val="60000"/>
              <a:lumOff val="40000"/>
            </a:schemeClr>
          </a:solidFill>
        </p:grpSpPr>
        <p:sp>
          <p:nvSpPr>
            <p:cNvPr id="11" name="Arrow: Chevron 17">
              <a:extLst>
                <a:ext uri="{FF2B5EF4-FFF2-40B4-BE49-F238E27FC236}">
                  <a16:creationId xmlns:a16="http://schemas.microsoft.com/office/drawing/2014/main" id="{5B558A55-DC5D-49F0-A4D0-F49F33EB583B}"/>
                </a:ext>
              </a:extLst>
            </p:cNvPr>
            <p:cNvSpPr/>
            <p:nvPr/>
          </p:nvSpPr>
          <p:spPr>
            <a:xfrm>
              <a:off x="6663477" y="545888"/>
              <a:ext cx="731520" cy="1005840"/>
            </a:xfrm>
            <a:prstGeom prst="chevron">
              <a:avLst>
                <a:gd name="adj" fmla="val 5673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Pentagon 1">
              <a:extLst>
                <a:ext uri="{FF2B5EF4-FFF2-40B4-BE49-F238E27FC236}">
                  <a16:creationId xmlns:a16="http://schemas.microsoft.com/office/drawing/2014/main" id="{2B393331-5D4A-4961-AB58-3DE7220FAF94}"/>
                </a:ext>
              </a:extLst>
            </p:cNvPr>
            <p:cNvSpPr/>
            <p:nvPr/>
          </p:nvSpPr>
          <p:spPr>
            <a:xfrm>
              <a:off x="0" y="545888"/>
              <a:ext cx="6427177" cy="1005840"/>
            </a:xfrm>
            <a:prstGeom prst="homePlate">
              <a:avLst>
                <a:gd name="adj" fmla="val 4090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Cambria" pitchFamily="18" charset="0"/>
                  <a:ea typeface="Cambria" pitchFamily="18" charset="0"/>
                </a:rPr>
                <a:t>Technology Used </a:t>
              </a:r>
            </a:p>
          </p:txBody>
        </p:sp>
        <p:sp>
          <p:nvSpPr>
            <p:cNvPr id="13" name="Arrow: Chevron 18">
              <a:extLst>
                <a:ext uri="{FF2B5EF4-FFF2-40B4-BE49-F238E27FC236}">
                  <a16:creationId xmlns:a16="http://schemas.microsoft.com/office/drawing/2014/main" id="{B251CA05-7D56-47E6-9756-C119C1558F2E}"/>
                </a:ext>
              </a:extLst>
            </p:cNvPr>
            <p:cNvSpPr/>
            <p:nvPr/>
          </p:nvSpPr>
          <p:spPr>
            <a:xfrm>
              <a:off x="7053190" y="545888"/>
              <a:ext cx="548640" cy="1005840"/>
            </a:xfrm>
            <a:prstGeom prst="chevron">
              <a:avLst>
                <a:gd name="adj" fmla="val 7470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hevron 19">
              <a:extLst>
                <a:ext uri="{FF2B5EF4-FFF2-40B4-BE49-F238E27FC236}">
                  <a16:creationId xmlns:a16="http://schemas.microsoft.com/office/drawing/2014/main" id="{7D930977-3753-49D3-962C-D68A88D8CA65}"/>
                </a:ext>
              </a:extLst>
            </p:cNvPr>
            <p:cNvSpPr/>
            <p:nvPr/>
          </p:nvSpPr>
          <p:spPr>
            <a:xfrm>
              <a:off x="6083373" y="545888"/>
              <a:ext cx="914400" cy="1005840"/>
            </a:xfrm>
            <a:prstGeom prst="chevron">
              <a:avLst>
                <a:gd name="adj" fmla="val 4505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0" name="TextBox 19">
            <a:extLst>
              <a:ext uri="{FF2B5EF4-FFF2-40B4-BE49-F238E27FC236}">
                <a16:creationId xmlns:a16="http://schemas.microsoft.com/office/drawing/2014/main" id="{98DB54B5-713C-4035-84E2-A4832DE95BB4}"/>
              </a:ext>
            </a:extLst>
          </p:cNvPr>
          <p:cNvSpPr txBox="1"/>
          <p:nvPr/>
        </p:nvSpPr>
        <p:spPr>
          <a:xfrm>
            <a:off x="668593" y="1042220"/>
            <a:ext cx="11248103" cy="5262979"/>
          </a:xfrm>
          <a:prstGeom prst="rect">
            <a:avLst/>
          </a:prstGeom>
          <a:noFill/>
        </p:spPr>
        <p:txBody>
          <a:bodyPr wrap="square">
            <a:spAutoFit/>
          </a:bodyPr>
          <a:lstStyle/>
          <a:p>
            <a:pPr marL="0" indent="0" algn="just">
              <a:buNone/>
            </a:pPr>
            <a:r>
              <a:rPr lang="en-IN" sz="2400" dirty="0">
                <a:latin typeface="Cambria" pitchFamily="18" charset="0"/>
                <a:ea typeface="Cambria" pitchFamily="18" charset="0"/>
                <a:cs typeface="Times New Roman" panose="02020603050405020304" pitchFamily="18" charset="0"/>
              </a:rPr>
              <a:t>We used Java Spring-Boot as backend and React JS as Frontend in our Project.</a:t>
            </a:r>
          </a:p>
          <a:p>
            <a:pPr marL="0" indent="0" algn="just">
              <a:buNone/>
            </a:pPr>
            <a:endParaRPr lang="en-IN" sz="2400" dirty="0">
              <a:latin typeface="Cambria" pitchFamily="18" charset="0"/>
              <a:ea typeface="Cambria" pitchFamily="18" charset="0"/>
              <a:cs typeface="Times New Roman" panose="02020603050405020304" pitchFamily="18" charset="0"/>
            </a:endParaRPr>
          </a:p>
          <a:p>
            <a:pPr algn="just">
              <a:buFont typeface="Wingdings" panose="05000000000000000000" pitchFamily="2" charset="2"/>
              <a:buChar char="v"/>
            </a:pPr>
            <a:r>
              <a:rPr lang="en-US" sz="2400" b="0" i="0" dirty="0">
                <a:solidFill>
                  <a:schemeClr val="tx2">
                    <a:lumMod val="40000"/>
                    <a:lumOff val="60000"/>
                  </a:schemeClr>
                </a:solidFill>
                <a:effectLst/>
                <a:latin typeface="Cambria" pitchFamily="18" charset="0"/>
                <a:ea typeface="Cambria" pitchFamily="18" charset="0"/>
                <a:cs typeface="Times New Roman" panose="02020603050405020304" pitchFamily="18" charset="0"/>
              </a:rPr>
              <a:t> </a:t>
            </a:r>
            <a:r>
              <a:rPr lang="en-US" sz="2400" b="1" i="0" dirty="0">
                <a:solidFill>
                  <a:schemeClr val="tx2">
                    <a:lumMod val="40000"/>
                    <a:lumOff val="60000"/>
                  </a:schemeClr>
                </a:solidFill>
                <a:effectLst/>
                <a:latin typeface="Cambria" pitchFamily="18" charset="0"/>
                <a:ea typeface="Cambria" pitchFamily="18" charset="0"/>
                <a:cs typeface="Times New Roman" panose="02020603050405020304" pitchFamily="18" charset="0"/>
              </a:rPr>
              <a:t>Spring-Boot :–</a:t>
            </a:r>
            <a:r>
              <a:rPr lang="en-US" sz="2400" b="0" i="0" dirty="0">
                <a:solidFill>
                  <a:schemeClr val="tx2">
                    <a:lumMod val="40000"/>
                    <a:lumOff val="60000"/>
                  </a:schemeClr>
                </a:solidFill>
                <a:effectLst/>
                <a:latin typeface="Cambria" pitchFamily="18" charset="0"/>
                <a:ea typeface="Cambria" pitchFamily="18" charset="0"/>
                <a:cs typeface="Times New Roman" panose="02020603050405020304" pitchFamily="18" charset="0"/>
              </a:rPr>
              <a:t> </a:t>
            </a:r>
          </a:p>
          <a:p>
            <a:pPr marL="594360" lvl="2" indent="0" algn="just">
              <a:buNone/>
            </a:pPr>
            <a:r>
              <a:rPr lang="en-US" sz="2400" b="0" i="0" dirty="0">
                <a:solidFill>
                  <a:srgbClr val="202124"/>
                </a:solidFill>
                <a:effectLst/>
                <a:latin typeface="Cambria" pitchFamily="18" charset="0"/>
                <a:ea typeface="Cambria" pitchFamily="18" charset="0"/>
                <a:cs typeface="Times New Roman" panose="02020603050405020304" pitchFamily="18" charset="0"/>
              </a:rPr>
              <a:t>	</a:t>
            </a:r>
            <a:r>
              <a:rPr lang="en-US" sz="2400" b="0" i="0" dirty="0">
                <a:effectLst/>
                <a:latin typeface="Cambria" pitchFamily="18" charset="0"/>
                <a:ea typeface="Cambria" pitchFamily="18" charset="0"/>
                <a:cs typeface="Times New Roman" panose="02020603050405020304" pitchFamily="18" charset="0"/>
              </a:rPr>
              <a:t>The main goal of the </a:t>
            </a:r>
            <a:r>
              <a:rPr lang="en-US" sz="2400" b="1" i="0" dirty="0">
                <a:effectLst/>
                <a:latin typeface="Cambria" pitchFamily="18" charset="0"/>
                <a:ea typeface="Cambria" pitchFamily="18" charset="0"/>
                <a:cs typeface="Times New Roman" panose="02020603050405020304" pitchFamily="18" charset="0"/>
              </a:rPr>
              <a:t>Spring Boot</a:t>
            </a:r>
            <a:r>
              <a:rPr lang="en-US" sz="2400" b="0" i="0" dirty="0">
                <a:effectLst/>
                <a:latin typeface="Cambria" pitchFamily="18" charset="0"/>
                <a:ea typeface="Cambria" pitchFamily="18" charset="0"/>
                <a:cs typeface="Times New Roman" panose="02020603050405020304" pitchFamily="18" charset="0"/>
              </a:rPr>
              <a:t> framework is to reduce overall development </a:t>
            </a:r>
            <a:r>
              <a:rPr lang="en-US" sz="2400" b="0" i="0" dirty="0" smtClean="0">
                <a:effectLst/>
                <a:latin typeface="Cambria" pitchFamily="18" charset="0"/>
                <a:ea typeface="Cambria" pitchFamily="18" charset="0"/>
                <a:cs typeface="Times New Roman" panose="02020603050405020304" pitchFamily="18" charset="0"/>
              </a:rPr>
              <a:t>time </a:t>
            </a:r>
            <a:r>
              <a:rPr lang="en-US" sz="2400" b="0" i="0" dirty="0">
                <a:effectLst/>
                <a:latin typeface="Cambria" pitchFamily="18" charset="0"/>
                <a:ea typeface="Cambria" pitchFamily="18" charset="0"/>
                <a:cs typeface="Times New Roman" panose="02020603050405020304" pitchFamily="18" charset="0"/>
              </a:rPr>
              <a:t>and increase efficiency</a:t>
            </a:r>
            <a:r>
              <a:rPr lang="en-US" sz="2400" b="0" i="0" dirty="0">
                <a:solidFill>
                  <a:srgbClr val="202124"/>
                </a:solidFill>
                <a:effectLst/>
                <a:latin typeface="Cambria" pitchFamily="18" charset="0"/>
                <a:ea typeface="Cambria" pitchFamily="18" charset="0"/>
                <a:cs typeface="Times New Roman" panose="02020603050405020304" pitchFamily="18" charset="0"/>
              </a:rPr>
              <a:t>.</a:t>
            </a:r>
            <a:r>
              <a:rPr lang="en-US" sz="2400" dirty="0">
                <a:solidFill>
                  <a:schemeClr val="bg1"/>
                </a:solidFill>
                <a:latin typeface="Cambria" pitchFamily="18" charset="0"/>
                <a:ea typeface="Cambria" pitchFamily="18" charset="0"/>
              </a:rPr>
              <a:t> </a:t>
            </a:r>
            <a:r>
              <a:rPr lang="en-US" sz="2400" dirty="0">
                <a:latin typeface="Cambria" pitchFamily="18" charset="0"/>
                <a:ea typeface="Cambria" pitchFamily="18" charset="0"/>
              </a:rPr>
              <a:t>React has become the first choice for frontend because it gives developers the ability to work with a virtual browser (more friendly than the real browser). Also, a JavaScript developer can become a productive developer in a few hours because there is a small API to learn, a few functions, and how to use them…</a:t>
            </a:r>
          </a:p>
          <a:p>
            <a:pPr marL="594360" lvl="2" indent="0" algn="just">
              <a:buNone/>
            </a:pPr>
            <a:endParaRPr lang="en-US" sz="2400" dirty="0">
              <a:solidFill>
                <a:srgbClr val="202124"/>
              </a:solidFill>
              <a:latin typeface="Cambria" pitchFamily="18" charset="0"/>
              <a:ea typeface="Cambria" pitchFamily="18" charset="0"/>
              <a:cs typeface="Times New Roman" panose="02020603050405020304" pitchFamily="18" charset="0"/>
            </a:endParaRPr>
          </a:p>
          <a:p>
            <a:pPr algn="just">
              <a:buFont typeface="Wingdings" panose="05000000000000000000" pitchFamily="2" charset="2"/>
              <a:buChar char="v"/>
            </a:pPr>
            <a:r>
              <a:rPr lang="en-US" sz="2400" dirty="0">
                <a:solidFill>
                  <a:schemeClr val="tx2">
                    <a:lumMod val="40000"/>
                    <a:lumOff val="60000"/>
                  </a:schemeClr>
                </a:solidFill>
                <a:latin typeface="Cambria" pitchFamily="18" charset="0"/>
                <a:ea typeface="Cambria" pitchFamily="18" charset="0"/>
                <a:cs typeface="Times New Roman" panose="02020603050405020304" pitchFamily="18" charset="0"/>
              </a:rPr>
              <a:t> </a:t>
            </a:r>
            <a:r>
              <a:rPr lang="en-US" sz="2400" b="1" dirty="0">
                <a:solidFill>
                  <a:schemeClr val="tx2">
                    <a:lumMod val="40000"/>
                    <a:lumOff val="60000"/>
                  </a:schemeClr>
                </a:solidFill>
                <a:latin typeface="Cambria" pitchFamily="18" charset="0"/>
                <a:ea typeface="Cambria" pitchFamily="18" charset="0"/>
                <a:cs typeface="Times New Roman" panose="02020603050405020304" pitchFamily="18" charset="0"/>
              </a:rPr>
              <a:t>React</a:t>
            </a:r>
            <a:r>
              <a:rPr lang="en-US" sz="2400" dirty="0">
                <a:solidFill>
                  <a:schemeClr val="tx2">
                    <a:lumMod val="40000"/>
                    <a:lumOff val="60000"/>
                  </a:schemeClr>
                </a:solidFill>
                <a:latin typeface="Cambria" pitchFamily="18" charset="0"/>
                <a:ea typeface="Cambria" pitchFamily="18" charset="0"/>
                <a:cs typeface="Times New Roman" panose="02020603050405020304" pitchFamily="18" charset="0"/>
              </a:rPr>
              <a:t> </a:t>
            </a:r>
            <a:r>
              <a:rPr lang="en-US" sz="2400" b="1" dirty="0">
                <a:solidFill>
                  <a:schemeClr val="tx2">
                    <a:lumMod val="40000"/>
                    <a:lumOff val="60000"/>
                  </a:schemeClr>
                </a:solidFill>
                <a:latin typeface="Cambria" pitchFamily="18" charset="0"/>
                <a:ea typeface="Cambria" pitchFamily="18" charset="0"/>
                <a:cs typeface="Times New Roman" panose="02020603050405020304" pitchFamily="18" charset="0"/>
              </a:rPr>
              <a:t>:–</a:t>
            </a:r>
            <a:r>
              <a:rPr lang="en-US" sz="2400" dirty="0">
                <a:solidFill>
                  <a:schemeClr val="tx2">
                    <a:lumMod val="40000"/>
                    <a:lumOff val="60000"/>
                  </a:schemeClr>
                </a:solidFill>
                <a:latin typeface="Cambria" pitchFamily="18" charset="0"/>
                <a:ea typeface="Cambria" pitchFamily="18" charset="0"/>
                <a:cs typeface="Times New Roman" panose="02020603050405020304" pitchFamily="18" charset="0"/>
              </a:rPr>
              <a:t> </a:t>
            </a:r>
          </a:p>
          <a:p>
            <a:pPr marL="0" indent="0">
              <a:buNone/>
            </a:pPr>
            <a:r>
              <a:rPr lang="en-US" sz="2400" b="1" i="0" dirty="0">
                <a:solidFill>
                  <a:srgbClr val="202124"/>
                </a:solidFill>
                <a:effectLst/>
                <a:latin typeface="Cambria" pitchFamily="18" charset="0"/>
                <a:ea typeface="Cambria" pitchFamily="18" charset="0"/>
                <a:cs typeface="Times New Roman" panose="02020603050405020304" pitchFamily="18" charset="0"/>
              </a:rPr>
              <a:t>	</a:t>
            </a:r>
            <a:r>
              <a:rPr lang="en-US" sz="2400" b="1" i="0" dirty="0">
                <a:effectLst/>
                <a:latin typeface="Cambria" pitchFamily="18" charset="0"/>
                <a:ea typeface="Cambria" pitchFamily="18" charset="0"/>
                <a:cs typeface="Times New Roman" panose="02020603050405020304" pitchFamily="18" charset="0"/>
              </a:rPr>
              <a:t>React</a:t>
            </a:r>
            <a:r>
              <a:rPr lang="en-US" sz="2400" b="0" i="0" dirty="0">
                <a:effectLst/>
                <a:latin typeface="Cambria" pitchFamily="18" charset="0"/>
                <a:ea typeface="Cambria" pitchFamily="18" charset="0"/>
                <a:cs typeface="Times New Roman" panose="02020603050405020304" pitchFamily="18" charset="0"/>
              </a:rPr>
              <a:t> allows developers to create large web applications that can change data, </a:t>
            </a:r>
            <a:r>
              <a:rPr lang="en-US" sz="2400" b="0" i="0" dirty="0" smtClean="0">
                <a:effectLst/>
                <a:latin typeface="Cambria" pitchFamily="18" charset="0"/>
                <a:ea typeface="Cambria" pitchFamily="18" charset="0"/>
                <a:cs typeface="Times New Roman" panose="02020603050405020304" pitchFamily="18" charset="0"/>
              </a:rPr>
              <a:t>without reloading </a:t>
            </a:r>
            <a:r>
              <a:rPr lang="en-US" sz="2400" b="0" i="0" dirty="0">
                <a:effectLst/>
                <a:latin typeface="Cambria" pitchFamily="18" charset="0"/>
                <a:ea typeface="Cambria" pitchFamily="18" charset="0"/>
                <a:cs typeface="Times New Roman" panose="02020603050405020304" pitchFamily="18" charset="0"/>
              </a:rPr>
              <a:t>the page. The main purpose of </a:t>
            </a:r>
            <a:r>
              <a:rPr lang="en-US" sz="2400" b="1" i="0" dirty="0">
                <a:effectLst/>
                <a:latin typeface="Cambria" pitchFamily="18" charset="0"/>
                <a:ea typeface="Cambria" pitchFamily="18" charset="0"/>
                <a:cs typeface="Times New Roman" panose="02020603050405020304" pitchFamily="18" charset="0"/>
              </a:rPr>
              <a:t>React</a:t>
            </a:r>
            <a:r>
              <a:rPr lang="en-US" sz="2400" b="0" i="0" dirty="0">
                <a:effectLst/>
                <a:latin typeface="Cambria" pitchFamily="18" charset="0"/>
                <a:ea typeface="Cambria" pitchFamily="18" charset="0"/>
                <a:cs typeface="Times New Roman" panose="02020603050405020304" pitchFamily="18" charset="0"/>
              </a:rPr>
              <a:t> is to be fast, scalable, and simple.</a:t>
            </a:r>
            <a:r>
              <a:rPr lang="en-US" sz="2400" dirty="0">
                <a:latin typeface="Cambria" pitchFamily="18" charset="0"/>
                <a:ea typeface="Cambria" pitchFamily="18" charset="0"/>
              </a:rPr>
              <a:t> Spring </a:t>
            </a:r>
            <a:endParaRPr lang="en-IN" dirty="0">
              <a:latin typeface="Cambria" pitchFamily="18" charset="0"/>
              <a:ea typeface="Cambria" pitchFamily="18" charset="0"/>
            </a:endParaRPr>
          </a:p>
        </p:txBody>
      </p:sp>
    </p:spTree>
    <p:extLst>
      <p:ext uri="{BB962C8B-B14F-4D97-AF65-F5344CB8AC3E}">
        <p14:creationId xmlns:p14="http://schemas.microsoft.com/office/powerpoint/2010/main" val="19314072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7AA410-0BA5-4CDD-917B-1598EE2D7B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Tree>
    <p:extLst>
      <p:ext uri="{BB962C8B-B14F-4D97-AF65-F5344CB8AC3E}">
        <p14:creationId xmlns:p14="http://schemas.microsoft.com/office/powerpoint/2010/main" val="11927507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E08DC2-8051-46CC-A1A2-157F450B3C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414945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66DF88-1544-4B39-8F63-FAA5028A9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07207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2187E71-F354-4022-A1A8-34A7FE507D25}"/>
              </a:ext>
            </a:extLst>
          </p:cNvPr>
          <p:cNvGrpSpPr/>
          <p:nvPr/>
        </p:nvGrpSpPr>
        <p:grpSpPr>
          <a:xfrm>
            <a:off x="0" y="342692"/>
            <a:ext cx="7601830" cy="1005840"/>
            <a:chOff x="0" y="545888"/>
            <a:chExt cx="7601830" cy="1005840"/>
          </a:xfrm>
          <a:solidFill>
            <a:schemeClr val="accent3">
              <a:lumMod val="60000"/>
              <a:lumOff val="40000"/>
            </a:schemeClr>
          </a:solidFill>
        </p:grpSpPr>
        <p:sp>
          <p:nvSpPr>
            <p:cNvPr id="11" name="Arrow: Chevron 17">
              <a:extLst>
                <a:ext uri="{FF2B5EF4-FFF2-40B4-BE49-F238E27FC236}">
                  <a16:creationId xmlns:a16="http://schemas.microsoft.com/office/drawing/2014/main" id="{5B558A55-DC5D-49F0-A4D0-F49F33EB583B}"/>
                </a:ext>
              </a:extLst>
            </p:cNvPr>
            <p:cNvSpPr/>
            <p:nvPr/>
          </p:nvSpPr>
          <p:spPr>
            <a:xfrm>
              <a:off x="6663477" y="545888"/>
              <a:ext cx="731520" cy="1005840"/>
            </a:xfrm>
            <a:prstGeom prst="chevron">
              <a:avLst>
                <a:gd name="adj" fmla="val 5673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Pentagon 1">
              <a:extLst>
                <a:ext uri="{FF2B5EF4-FFF2-40B4-BE49-F238E27FC236}">
                  <a16:creationId xmlns:a16="http://schemas.microsoft.com/office/drawing/2014/main" id="{2B393331-5D4A-4961-AB58-3DE7220FAF94}"/>
                </a:ext>
              </a:extLst>
            </p:cNvPr>
            <p:cNvSpPr/>
            <p:nvPr/>
          </p:nvSpPr>
          <p:spPr>
            <a:xfrm>
              <a:off x="0" y="545888"/>
              <a:ext cx="6427177" cy="1005840"/>
            </a:xfrm>
            <a:prstGeom prst="homePlate">
              <a:avLst>
                <a:gd name="adj" fmla="val 4090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Cambria" pitchFamily="18" charset="0"/>
                  <a:ea typeface="Cambria" pitchFamily="18" charset="0"/>
                </a:rPr>
                <a:t>User Classes </a:t>
              </a:r>
            </a:p>
          </p:txBody>
        </p:sp>
        <p:sp>
          <p:nvSpPr>
            <p:cNvPr id="13" name="Arrow: Chevron 18">
              <a:extLst>
                <a:ext uri="{FF2B5EF4-FFF2-40B4-BE49-F238E27FC236}">
                  <a16:creationId xmlns:a16="http://schemas.microsoft.com/office/drawing/2014/main" id="{B251CA05-7D56-47E6-9756-C119C1558F2E}"/>
                </a:ext>
              </a:extLst>
            </p:cNvPr>
            <p:cNvSpPr/>
            <p:nvPr/>
          </p:nvSpPr>
          <p:spPr>
            <a:xfrm>
              <a:off x="7053190" y="545888"/>
              <a:ext cx="548640" cy="1005840"/>
            </a:xfrm>
            <a:prstGeom prst="chevron">
              <a:avLst>
                <a:gd name="adj" fmla="val 7470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hevron 19">
              <a:extLst>
                <a:ext uri="{FF2B5EF4-FFF2-40B4-BE49-F238E27FC236}">
                  <a16:creationId xmlns:a16="http://schemas.microsoft.com/office/drawing/2014/main" id="{7D930977-3753-49D3-962C-D68A88D8CA65}"/>
                </a:ext>
              </a:extLst>
            </p:cNvPr>
            <p:cNvSpPr/>
            <p:nvPr/>
          </p:nvSpPr>
          <p:spPr>
            <a:xfrm>
              <a:off x="6083373" y="545888"/>
              <a:ext cx="914400" cy="1005840"/>
            </a:xfrm>
            <a:prstGeom prst="chevron">
              <a:avLst>
                <a:gd name="adj" fmla="val 4505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15" name="Straight Connector 14">
            <a:extLst>
              <a:ext uri="{FF2B5EF4-FFF2-40B4-BE49-F238E27FC236}">
                <a16:creationId xmlns:a16="http://schemas.microsoft.com/office/drawing/2014/main" id="{582E2B4C-53D5-480A-94F2-7F61A93EB936}"/>
              </a:ext>
            </a:extLst>
          </p:cNvPr>
          <p:cNvCxnSpPr>
            <a:cxnSpLocks/>
          </p:cNvCxnSpPr>
          <p:nvPr/>
        </p:nvCxnSpPr>
        <p:spPr>
          <a:xfrm rot="5400000">
            <a:off x="1270317" y="3468591"/>
            <a:ext cx="1632869" cy="22416"/>
          </a:xfrm>
          <a:prstGeom prst="line">
            <a:avLst/>
          </a:prstGeom>
          <a:ln w="25400">
            <a:solidFill>
              <a:schemeClr val="accent6"/>
            </a:solidFill>
            <a:tailEnd type="ova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949CC8FD-C4CD-4E2E-A50C-A55F20AF6617}"/>
              </a:ext>
            </a:extLst>
          </p:cNvPr>
          <p:cNvSpPr/>
          <p:nvPr/>
        </p:nvSpPr>
        <p:spPr>
          <a:xfrm>
            <a:off x="885371" y="3251201"/>
            <a:ext cx="2525486" cy="566057"/>
          </a:xfrm>
          <a:prstGeom prst="rect">
            <a:avLst/>
          </a:prstGeom>
          <a:solidFill>
            <a:schemeClr val="bg1"/>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700" b="1" dirty="0" smtClean="0">
                <a:solidFill>
                  <a:schemeClr val="tx1"/>
                </a:solidFill>
                <a:latin typeface="Cambria" pitchFamily="18" charset="0"/>
              </a:rPr>
              <a:t>Consumers</a:t>
            </a:r>
            <a:endParaRPr lang="ko-KR" altLang="en-US" sz="2700" b="1" dirty="0">
              <a:solidFill>
                <a:schemeClr val="tx1"/>
              </a:solidFill>
              <a:latin typeface="Cambria" pitchFamily="18" charset="0"/>
            </a:endParaRPr>
          </a:p>
        </p:txBody>
      </p:sp>
      <p:cxnSp>
        <p:nvCxnSpPr>
          <p:cNvPr id="19" name="Straight Connector 18">
            <a:extLst>
              <a:ext uri="{FF2B5EF4-FFF2-40B4-BE49-F238E27FC236}">
                <a16:creationId xmlns:a16="http://schemas.microsoft.com/office/drawing/2014/main" id="{8F7343E3-2473-4BDF-9F3A-CD2C9840C111}"/>
              </a:ext>
            </a:extLst>
          </p:cNvPr>
          <p:cNvCxnSpPr>
            <a:cxnSpLocks/>
          </p:cNvCxnSpPr>
          <p:nvPr/>
        </p:nvCxnSpPr>
        <p:spPr>
          <a:xfrm rot="16200000" flipH="1">
            <a:off x="9427028" y="3432634"/>
            <a:ext cx="1596572" cy="14513"/>
          </a:xfrm>
          <a:prstGeom prst="line">
            <a:avLst/>
          </a:prstGeom>
          <a:ln w="2540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F079DF2B-7674-4DAE-8088-D890FCD2D582}"/>
              </a:ext>
            </a:extLst>
          </p:cNvPr>
          <p:cNvSpPr/>
          <p:nvPr/>
        </p:nvSpPr>
        <p:spPr>
          <a:xfrm>
            <a:off x="8897255" y="3193144"/>
            <a:ext cx="2569029" cy="580571"/>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700" b="1" dirty="0">
                <a:solidFill>
                  <a:schemeClr val="tx1"/>
                </a:solidFill>
                <a:latin typeface="Cambria" pitchFamily="18" charset="0"/>
              </a:rPr>
              <a:t>Admin</a:t>
            </a:r>
            <a:endParaRPr lang="ko-KR" altLang="en-US" sz="2700" b="1" dirty="0">
              <a:solidFill>
                <a:schemeClr val="tx1"/>
              </a:solidFill>
              <a:latin typeface="Cambria" pitchFamily="18" charset="0"/>
            </a:endParaRPr>
          </a:p>
        </p:txBody>
      </p:sp>
      <p:cxnSp>
        <p:nvCxnSpPr>
          <p:cNvPr id="23" name="Straight Connector 22">
            <a:extLst>
              <a:ext uri="{FF2B5EF4-FFF2-40B4-BE49-F238E27FC236}">
                <a16:creationId xmlns:a16="http://schemas.microsoft.com/office/drawing/2014/main" id="{88E5F56B-331B-4752-B095-BCE87F7E69A2}"/>
              </a:ext>
            </a:extLst>
          </p:cNvPr>
          <p:cNvCxnSpPr>
            <a:cxnSpLocks/>
          </p:cNvCxnSpPr>
          <p:nvPr/>
        </p:nvCxnSpPr>
        <p:spPr>
          <a:xfrm rot="5400000">
            <a:off x="5177297" y="3436927"/>
            <a:ext cx="1603842" cy="27693"/>
          </a:xfrm>
          <a:prstGeom prst="line">
            <a:avLst/>
          </a:prstGeom>
          <a:ln w="25400">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273D821-2EEC-401E-AACC-2E4FF80B407C}"/>
              </a:ext>
            </a:extLst>
          </p:cNvPr>
          <p:cNvSpPr/>
          <p:nvPr/>
        </p:nvSpPr>
        <p:spPr>
          <a:xfrm>
            <a:off x="4586514" y="3264550"/>
            <a:ext cx="2830286" cy="552710"/>
          </a:xfrm>
          <a:prstGeom prst="rect">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700" b="1" dirty="0" smtClean="0">
                <a:solidFill>
                  <a:schemeClr val="tx1"/>
                </a:solidFill>
                <a:latin typeface="Cambria" pitchFamily="18" charset="0"/>
              </a:rPr>
              <a:t>Service Center</a:t>
            </a:r>
            <a:endParaRPr lang="ko-KR" altLang="en-US" sz="2700" b="1" dirty="0">
              <a:solidFill>
                <a:schemeClr val="tx1"/>
              </a:solidFill>
              <a:latin typeface="Cambria" pitchFamily="18" charset="0"/>
            </a:endParaRPr>
          </a:p>
        </p:txBody>
      </p:sp>
      <p:sp>
        <p:nvSpPr>
          <p:cNvPr id="29" name="TextBox 28">
            <a:extLst>
              <a:ext uri="{FF2B5EF4-FFF2-40B4-BE49-F238E27FC236}">
                <a16:creationId xmlns:a16="http://schemas.microsoft.com/office/drawing/2014/main" id="{EB9E44DE-0676-40C1-842B-94EF59935D06}"/>
              </a:ext>
            </a:extLst>
          </p:cNvPr>
          <p:cNvSpPr txBox="1"/>
          <p:nvPr/>
        </p:nvSpPr>
        <p:spPr>
          <a:xfrm>
            <a:off x="348344" y="4505602"/>
            <a:ext cx="3672114" cy="1938992"/>
          </a:xfrm>
          <a:prstGeom prst="rect">
            <a:avLst/>
          </a:prstGeom>
          <a:noFill/>
        </p:spPr>
        <p:txBody>
          <a:bodyPr wrap="square" numCol="1" rtlCol="0">
            <a:spAutoFit/>
          </a:bodyPr>
          <a:lstStyle/>
          <a:p>
            <a:r>
              <a:rPr lang="en-US" sz="2000" dirty="0">
                <a:latin typeface="Cambria" pitchFamily="18" charset="0"/>
                <a:ea typeface="Cambria" pitchFamily="18" charset="0"/>
              </a:rPr>
              <a:t>In this module c</a:t>
            </a:r>
            <a:r>
              <a:rPr lang="en-US" altLang="ko-KR" sz="2000" dirty="0" smtClean="0">
                <a:latin typeface="Cambria" pitchFamily="18" charset="0"/>
                <a:ea typeface="Cambria" pitchFamily="18" charset="0"/>
              </a:rPr>
              <a:t>onsumers</a:t>
            </a:r>
            <a:endParaRPr lang="ko-KR" altLang="en-US" sz="2000" dirty="0">
              <a:latin typeface="Cambria" pitchFamily="18" charset="0"/>
              <a:ea typeface="Cambria" pitchFamily="18" charset="0"/>
            </a:endParaRPr>
          </a:p>
          <a:p>
            <a:r>
              <a:rPr lang="en-US" sz="2000" dirty="0" smtClean="0">
                <a:latin typeface="Cambria" pitchFamily="18" charset="0"/>
                <a:ea typeface="Cambria" pitchFamily="18" charset="0"/>
              </a:rPr>
              <a:t>will register, update </a:t>
            </a:r>
            <a:r>
              <a:rPr lang="en-US" sz="2000" dirty="0">
                <a:latin typeface="Cambria" pitchFamily="18" charset="0"/>
                <a:ea typeface="Cambria" pitchFamily="18" charset="0"/>
              </a:rPr>
              <a:t>details or </a:t>
            </a:r>
            <a:r>
              <a:rPr lang="en-US" sz="2000" dirty="0" smtClean="0">
                <a:latin typeface="Cambria" pitchFamily="18" charset="0"/>
                <a:ea typeface="Cambria" pitchFamily="18" charset="0"/>
              </a:rPr>
              <a:t>and </a:t>
            </a:r>
            <a:r>
              <a:rPr lang="en-US" sz="2000" dirty="0">
                <a:latin typeface="Cambria" pitchFamily="18" charset="0"/>
                <a:ea typeface="Cambria" pitchFamily="18" charset="0"/>
              </a:rPr>
              <a:t>can </a:t>
            </a:r>
            <a:r>
              <a:rPr lang="en-US" sz="2000" dirty="0" smtClean="0">
                <a:latin typeface="Cambria" pitchFamily="18" charset="0"/>
                <a:ea typeface="Cambria" pitchFamily="18" charset="0"/>
              </a:rPr>
              <a:t>add request for slot for</a:t>
            </a:r>
          </a:p>
          <a:p>
            <a:r>
              <a:rPr lang="en-US" sz="2000" dirty="0" smtClean="0">
                <a:latin typeface="Cambria" pitchFamily="18" charset="0"/>
                <a:ea typeface="Cambria" pitchFamily="18" charset="0"/>
              </a:rPr>
              <a:t>Particular service station in particular city according to his convenience date.</a:t>
            </a:r>
            <a:endParaRPr lang="ko-KR" altLang="en-US" sz="2000" b="1" dirty="0">
              <a:solidFill>
                <a:schemeClr val="tx1">
                  <a:lumMod val="75000"/>
                  <a:lumOff val="25000"/>
                </a:schemeClr>
              </a:solidFill>
              <a:latin typeface="Cambria" pitchFamily="18" charset="0"/>
              <a:cs typeface="Arial" pitchFamily="34" charset="0"/>
            </a:endParaRPr>
          </a:p>
        </p:txBody>
      </p:sp>
      <p:sp>
        <p:nvSpPr>
          <p:cNvPr id="44" name="TextBox 43">
            <a:extLst>
              <a:ext uri="{FF2B5EF4-FFF2-40B4-BE49-F238E27FC236}">
                <a16:creationId xmlns:a16="http://schemas.microsoft.com/office/drawing/2014/main" id="{EB9E44DE-0676-40C1-842B-94EF59935D06}"/>
              </a:ext>
            </a:extLst>
          </p:cNvPr>
          <p:cNvSpPr txBox="1"/>
          <p:nvPr/>
        </p:nvSpPr>
        <p:spPr>
          <a:xfrm>
            <a:off x="4209144" y="4483833"/>
            <a:ext cx="4093028" cy="2246769"/>
          </a:xfrm>
          <a:prstGeom prst="rect">
            <a:avLst/>
          </a:prstGeom>
          <a:noFill/>
        </p:spPr>
        <p:txBody>
          <a:bodyPr wrap="square" rtlCol="0">
            <a:spAutoFit/>
          </a:bodyPr>
          <a:lstStyle/>
          <a:p>
            <a:r>
              <a:rPr lang="en-US" sz="2000" dirty="0">
                <a:latin typeface="Cambria" pitchFamily="18" charset="0"/>
                <a:ea typeface="Cambria" pitchFamily="18" charset="0"/>
              </a:rPr>
              <a:t>In this module </a:t>
            </a:r>
            <a:r>
              <a:rPr lang="en-US" sz="2000" dirty="0" smtClean="0">
                <a:latin typeface="Cambria" pitchFamily="18" charset="0"/>
                <a:ea typeface="Cambria" pitchFamily="18" charset="0"/>
              </a:rPr>
              <a:t>service center </a:t>
            </a:r>
            <a:r>
              <a:rPr lang="en-US" sz="2000" dirty="0">
                <a:latin typeface="Cambria" pitchFamily="18" charset="0"/>
                <a:ea typeface="Cambria" pitchFamily="18" charset="0"/>
              </a:rPr>
              <a:t>can update </a:t>
            </a:r>
            <a:r>
              <a:rPr lang="en-US" sz="2000" dirty="0" smtClean="0">
                <a:latin typeface="Cambria" pitchFamily="18" charset="0"/>
                <a:ea typeface="Cambria" pitchFamily="18" charset="0"/>
              </a:rPr>
              <a:t>details ,can add servicing plans, can add servicing  slot according to date can see vehicle booking on that particular date and can delete booking, can send booking mail to consumers mail id.</a:t>
            </a:r>
            <a:endParaRPr lang="ko-KR" altLang="en-US" sz="2000" b="1" dirty="0">
              <a:solidFill>
                <a:schemeClr val="tx1">
                  <a:lumMod val="75000"/>
                  <a:lumOff val="25000"/>
                </a:schemeClr>
              </a:solidFill>
              <a:latin typeface="Cambria" pitchFamily="18" charset="0"/>
              <a:cs typeface="Arial" pitchFamily="34" charset="0"/>
            </a:endParaRPr>
          </a:p>
        </p:txBody>
      </p:sp>
      <p:sp>
        <p:nvSpPr>
          <p:cNvPr id="45" name="TextBox 44">
            <a:extLst>
              <a:ext uri="{FF2B5EF4-FFF2-40B4-BE49-F238E27FC236}">
                <a16:creationId xmlns:a16="http://schemas.microsoft.com/office/drawing/2014/main" id="{EB9E44DE-0676-40C1-842B-94EF59935D06}"/>
              </a:ext>
            </a:extLst>
          </p:cNvPr>
          <p:cNvSpPr txBox="1"/>
          <p:nvPr/>
        </p:nvSpPr>
        <p:spPr>
          <a:xfrm>
            <a:off x="8476343" y="4411262"/>
            <a:ext cx="3367314" cy="1015663"/>
          </a:xfrm>
          <a:prstGeom prst="rect">
            <a:avLst/>
          </a:prstGeom>
          <a:noFill/>
        </p:spPr>
        <p:txBody>
          <a:bodyPr wrap="square" rtlCol="0">
            <a:spAutoFit/>
          </a:bodyPr>
          <a:lstStyle/>
          <a:p>
            <a:r>
              <a:rPr lang="en-US" sz="2000" dirty="0">
                <a:latin typeface="Cambria" pitchFamily="18" charset="0"/>
                <a:ea typeface="Cambria" pitchFamily="18" charset="0"/>
              </a:rPr>
              <a:t>In this module Admin </a:t>
            </a:r>
            <a:r>
              <a:rPr lang="en-US" sz="2000" dirty="0" smtClean="0">
                <a:latin typeface="Cambria" pitchFamily="18" charset="0"/>
                <a:ea typeface="Cambria" pitchFamily="18" charset="0"/>
              </a:rPr>
              <a:t>can add service center according to cities</a:t>
            </a:r>
            <a:endParaRPr lang="ko-KR" altLang="en-US" sz="2000" b="1" dirty="0">
              <a:solidFill>
                <a:schemeClr val="tx1">
                  <a:lumMod val="75000"/>
                  <a:lumOff val="25000"/>
                </a:schemeClr>
              </a:solidFill>
              <a:latin typeface="Cambria" pitchFamily="18" charset="0"/>
              <a:cs typeface="Arial" pitchFamily="34" charset="0"/>
            </a:endParaRPr>
          </a:p>
        </p:txBody>
      </p:sp>
      <p:pic>
        <p:nvPicPr>
          <p:cNvPr id="47" name="Picture 46" descr="user png.PNG"/>
          <p:cNvPicPr>
            <a:picLocks noChangeAspect="1"/>
          </p:cNvPicPr>
          <p:nvPr/>
        </p:nvPicPr>
        <p:blipFill>
          <a:blip r:embed="rId2" cstate="print"/>
          <a:stretch>
            <a:fillRect/>
          </a:stretch>
        </p:blipFill>
        <p:spPr>
          <a:xfrm>
            <a:off x="1470585" y="1546785"/>
            <a:ext cx="1267971" cy="1267971"/>
          </a:xfrm>
          <a:prstGeom prst="rect">
            <a:avLst/>
          </a:prstGeom>
        </p:spPr>
      </p:pic>
      <p:pic>
        <p:nvPicPr>
          <p:cNvPr id="48" name="Picture 47" descr="admin.png"/>
          <p:cNvPicPr>
            <a:picLocks noChangeAspect="1"/>
          </p:cNvPicPr>
          <p:nvPr/>
        </p:nvPicPr>
        <p:blipFill>
          <a:blip r:embed="rId3"/>
          <a:stretch>
            <a:fillRect/>
          </a:stretch>
        </p:blipFill>
        <p:spPr>
          <a:xfrm>
            <a:off x="9634096" y="1615857"/>
            <a:ext cx="1164533" cy="1152889"/>
          </a:xfrm>
          <a:prstGeom prst="rect">
            <a:avLst/>
          </a:prstGeom>
        </p:spPr>
      </p:pic>
      <p:pic>
        <p:nvPicPr>
          <p:cNvPr id="49" name="Picture 48" descr="company-icon-300 copy.png"/>
          <p:cNvPicPr>
            <a:picLocks noChangeAspect="1"/>
          </p:cNvPicPr>
          <p:nvPr/>
        </p:nvPicPr>
        <p:blipFill>
          <a:blip r:embed="rId4"/>
          <a:stretch>
            <a:fillRect/>
          </a:stretch>
        </p:blipFill>
        <p:spPr>
          <a:xfrm>
            <a:off x="5512039" y="1701800"/>
            <a:ext cx="939800" cy="939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blinds(horizontal)">
                                      <p:cBhvr>
                                        <p:cTn id="13" dur="500"/>
                                        <p:tgtEl>
                                          <p:spTgt spid="29"/>
                                        </p:tgtEl>
                                      </p:cBhvr>
                                    </p:animEffect>
                                  </p:childTnLst>
                                </p:cTn>
                              </p:par>
                              <p:par>
                                <p:cTn id="14" presetID="3" presetClass="entr" presetSubtype="10" fill="hold"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blinds(horizontal)">
                                      <p:cBhvr>
                                        <p:cTn id="16" dur="500"/>
                                        <p:tgtEl>
                                          <p:spTgt spid="47"/>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blinds(horizontal)">
                                      <p:cBhvr>
                                        <p:cTn id="21" dur="500"/>
                                        <p:tgtEl>
                                          <p:spTgt spid="23"/>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blinds(horizontal)">
                                      <p:cBhvr>
                                        <p:cTn id="24" dur="500"/>
                                        <p:tgtEl>
                                          <p:spTgt spid="25"/>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blinds(horizontal)">
                                      <p:cBhvr>
                                        <p:cTn id="27" dur="500"/>
                                        <p:tgtEl>
                                          <p:spTgt spid="44"/>
                                        </p:tgtEl>
                                      </p:cBhvr>
                                    </p:animEffect>
                                  </p:childTnLst>
                                </p:cTn>
                              </p:par>
                              <p:par>
                                <p:cTn id="28" presetID="3" presetClass="entr" presetSubtype="10" fill="hold"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blinds(horizontal)">
                                      <p:cBhvr>
                                        <p:cTn id="30" dur="500"/>
                                        <p:tgtEl>
                                          <p:spTgt spid="49"/>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blinds(horizontal)">
                                      <p:cBhvr>
                                        <p:cTn id="35" dur="500"/>
                                        <p:tgtEl>
                                          <p:spTgt spid="19"/>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blinds(horizontal)">
                                      <p:cBhvr>
                                        <p:cTn id="38" dur="500"/>
                                        <p:tgtEl>
                                          <p:spTgt spid="21"/>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blinds(horizontal)">
                                      <p:cBhvr>
                                        <p:cTn id="41" dur="500"/>
                                        <p:tgtEl>
                                          <p:spTgt spid="45"/>
                                        </p:tgtEl>
                                      </p:cBhvr>
                                    </p:animEffect>
                                  </p:childTnLst>
                                </p:cTn>
                              </p:par>
                              <p:par>
                                <p:cTn id="42" presetID="3" presetClass="entr" presetSubtype="10" fill="hold"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blinds(horizontal)">
                                      <p:cBhvr>
                                        <p:cTn id="4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animBg="1"/>
      <p:bldP spid="25" grpId="0" animBg="1"/>
      <p:bldP spid="29" grpId="0"/>
      <p:bldP spid="44" grpId="0"/>
      <p:bldP spid="4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2187E71-F354-4022-A1A8-34A7FE507D25}"/>
              </a:ext>
            </a:extLst>
          </p:cNvPr>
          <p:cNvGrpSpPr/>
          <p:nvPr/>
        </p:nvGrpSpPr>
        <p:grpSpPr>
          <a:xfrm>
            <a:off x="0" y="314801"/>
            <a:ext cx="7601830" cy="1005840"/>
            <a:chOff x="0" y="545888"/>
            <a:chExt cx="7601830" cy="1005840"/>
          </a:xfrm>
          <a:solidFill>
            <a:schemeClr val="accent1">
              <a:lumMod val="50000"/>
            </a:schemeClr>
          </a:solidFill>
        </p:grpSpPr>
        <p:sp>
          <p:nvSpPr>
            <p:cNvPr id="6" name="Arrow: Chevron 17">
              <a:extLst>
                <a:ext uri="{FF2B5EF4-FFF2-40B4-BE49-F238E27FC236}">
                  <a16:creationId xmlns:a16="http://schemas.microsoft.com/office/drawing/2014/main" id="{5B558A55-DC5D-49F0-A4D0-F49F33EB583B}"/>
                </a:ext>
              </a:extLst>
            </p:cNvPr>
            <p:cNvSpPr/>
            <p:nvPr/>
          </p:nvSpPr>
          <p:spPr>
            <a:xfrm>
              <a:off x="6663477" y="545888"/>
              <a:ext cx="731520" cy="1005840"/>
            </a:xfrm>
            <a:prstGeom prst="chevron">
              <a:avLst>
                <a:gd name="adj" fmla="val 56731"/>
              </a:avLst>
            </a:prstGeom>
            <a:solidFill>
              <a:schemeClr val="accent4">
                <a:lumMod val="40000"/>
                <a:lumOff val="6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sp>
          <p:nvSpPr>
            <p:cNvPr id="7" name="Arrow: Pentagon 1">
              <a:extLst>
                <a:ext uri="{FF2B5EF4-FFF2-40B4-BE49-F238E27FC236}">
                  <a16:creationId xmlns:a16="http://schemas.microsoft.com/office/drawing/2014/main" id="{2B393331-5D4A-4961-AB58-3DE7220FAF94}"/>
                </a:ext>
              </a:extLst>
            </p:cNvPr>
            <p:cNvSpPr/>
            <p:nvPr/>
          </p:nvSpPr>
          <p:spPr>
            <a:xfrm>
              <a:off x="0" y="545888"/>
              <a:ext cx="6427177" cy="1005840"/>
            </a:xfrm>
            <a:prstGeom prst="homePlate">
              <a:avLst>
                <a:gd name="adj" fmla="val 40909"/>
              </a:avLst>
            </a:prstGeom>
            <a:solidFill>
              <a:schemeClr val="tx1">
                <a:lumMod val="50000"/>
                <a:lumOff val="5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4400" b="1" dirty="0">
                  <a:latin typeface="Cambria" pitchFamily="18" charset="0"/>
                  <a:ea typeface="Cambria" pitchFamily="18" charset="0"/>
                </a:rPr>
                <a:t>Product Functions</a:t>
              </a:r>
            </a:p>
          </p:txBody>
        </p:sp>
        <p:sp>
          <p:nvSpPr>
            <p:cNvPr id="8" name="Arrow: Chevron 18">
              <a:extLst>
                <a:ext uri="{FF2B5EF4-FFF2-40B4-BE49-F238E27FC236}">
                  <a16:creationId xmlns:a16="http://schemas.microsoft.com/office/drawing/2014/main" id="{B251CA05-7D56-47E6-9756-C119C1558F2E}"/>
                </a:ext>
              </a:extLst>
            </p:cNvPr>
            <p:cNvSpPr/>
            <p:nvPr/>
          </p:nvSpPr>
          <p:spPr>
            <a:xfrm>
              <a:off x="7053190" y="545888"/>
              <a:ext cx="548640" cy="1005840"/>
            </a:xfrm>
            <a:prstGeom prst="chevron">
              <a:avLst>
                <a:gd name="adj" fmla="val 74706"/>
              </a:avLst>
            </a:prstGeom>
            <a:solidFill>
              <a:schemeClr val="accent4">
                <a:lumMod val="20000"/>
                <a:lumOff val="8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sp>
          <p:nvSpPr>
            <p:cNvPr id="9" name="Arrow: Chevron 19">
              <a:extLst>
                <a:ext uri="{FF2B5EF4-FFF2-40B4-BE49-F238E27FC236}">
                  <a16:creationId xmlns:a16="http://schemas.microsoft.com/office/drawing/2014/main" id="{7D930977-3753-49D3-962C-D68A88D8CA65}"/>
                </a:ext>
              </a:extLst>
            </p:cNvPr>
            <p:cNvSpPr/>
            <p:nvPr/>
          </p:nvSpPr>
          <p:spPr>
            <a:xfrm>
              <a:off x="6083373" y="545888"/>
              <a:ext cx="914400" cy="1005840"/>
            </a:xfrm>
            <a:prstGeom prst="chevron">
              <a:avLst>
                <a:gd name="adj" fmla="val 45057"/>
              </a:avLst>
            </a:prstGeom>
            <a:solidFill>
              <a:schemeClr val="accent4">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grpSp>
      <p:sp>
        <p:nvSpPr>
          <p:cNvPr id="10" name="Rectangle 9">
            <a:extLst>
              <a:ext uri="{FF2B5EF4-FFF2-40B4-BE49-F238E27FC236}">
                <a16:creationId xmlns:a16="http://schemas.microsoft.com/office/drawing/2014/main" id="{1BFED855-6F48-41D9-B0D2-D691F56D852E}"/>
              </a:ext>
            </a:extLst>
          </p:cNvPr>
          <p:cNvSpPr/>
          <p:nvPr/>
        </p:nvSpPr>
        <p:spPr>
          <a:xfrm>
            <a:off x="689610" y="1798515"/>
            <a:ext cx="493369" cy="439020"/>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sp>
        <p:nvSpPr>
          <p:cNvPr id="11" name="TextBox 10">
            <a:extLst>
              <a:ext uri="{FF2B5EF4-FFF2-40B4-BE49-F238E27FC236}">
                <a16:creationId xmlns:a16="http://schemas.microsoft.com/office/drawing/2014/main" id="{1069C16D-3D41-4840-A60D-52E7B1E94B78}"/>
              </a:ext>
            </a:extLst>
          </p:cNvPr>
          <p:cNvSpPr txBox="1"/>
          <p:nvPr/>
        </p:nvSpPr>
        <p:spPr>
          <a:xfrm>
            <a:off x="729340" y="1853290"/>
            <a:ext cx="428367" cy="338554"/>
          </a:xfrm>
          <a:prstGeom prst="rect">
            <a:avLst/>
          </a:prstGeom>
          <a:noFill/>
        </p:spPr>
        <p:txBody>
          <a:bodyPr wrap="square" lIns="108000" rIns="108000" rtlCol="0">
            <a:spAutoFit/>
          </a:bodyPr>
          <a:lstStyle/>
          <a:p>
            <a:pPr algn="ctr"/>
            <a:r>
              <a:rPr lang="en-US" altLang="ko-KR" sz="1600" b="1" dirty="0">
                <a:solidFill>
                  <a:schemeClr val="tx1">
                    <a:lumMod val="85000"/>
                    <a:lumOff val="15000"/>
                  </a:schemeClr>
                </a:solidFill>
                <a:cs typeface="Arial" pitchFamily="34" charset="0"/>
              </a:rPr>
              <a:t>01</a:t>
            </a:r>
            <a:endParaRPr lang="ko-KR" altLang="en-US" sz="1600" b="1" dirty="0">
              <a:solidFill>
                <a:schemeClr val="tx1">
                  <a:lumMod val="85000"/>
                  <a:lumOff val="15000"/>
                </a:schemeClr>
              </a:solidFill>
              <a:cs typeface="Arial" pitchFamily="34" charset="0"/>
            </a:endParaRPr>
          </a:p>
        </p:txBody>
      </p:sp>
      <p:sp>
        <p:nvSpPr>
          <p:cNvPr id="12" name="Rectangle 11">
            <a:extLst>
              <a:ext uri="{FF2B5EF4-FFF2-40B4-BE49-F238E27FC236}">
                <a16:creationId xmlns:a16="http://schemas.microsoft.com/office/drawing/2014/main" id="{10E17FBE-7D1C-48B3-B0D9-6B0DA2A91441}"/>
              </a:ext>
            </a:extLst>
          </p:cNvPr>
          <p:cNvSpPr/>
          <p:nvPr/>
        </p:nvSpPr>
        <p:spPr>
          <a:xfrm>
            <a:off x="704124" y="2537963"/>
            <a:ext cx="493369" cy="439020"/>
          </a:xfrm>
          <a:prstGeom prst="rect">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sp>
        <p:nvSpPr>
          <p:cNvPr id="13" name="TextBox 12">
            <a:extLst>
              <a:ext uri="{FF2B5EF4-FFF2-40B4-BE49-F238E27FC236}">
                <a16:creationId xmlns:a16="http://schemas.microsoft.com/office/drawing/2014/main" id="{D28D30A2-DC8D-4076-AD6B-50356C9CC4BB}"/>
              </a:ext>
            </a:extLst>
          </p:cNvPr>
          <p:cNvSpPr txBox="1"/>
          <p:nvPr/>
        </p:nvSpPr>
        <p:spPr>
          <a:xfrm>
            <a:off x="743854" y="2607252"/>
            <a:ext cx="428367" cy="338554"/>
          </a:xfrm>
          <a:prstGeom prst="rect">
            <a:avLst/>
          </a:prstGeom>
          <a:noFill/>
        </p:spPr>
        <p:txBody>
          <a:bodyPr wrap="square" lIns="108000" rIns="108000" rtlCol="0">
            <a:spAutoFit/>
          </a:bodyPr>
          <a:lstStyle/>
          <a:p>
            <a:pPr algn="ctr"/>
            <a:r>
              <a:rPr lang="en-US" altLang="ko-KR" sz="1600" b="1" dirty="0">
                <a:solidFill>
                  <a:schemeClr val="tx1">
                    <a:lumMod val="85000"/>
                    <a:lumOff val="15000"/>
                  </a:schemeClr>
                </a:solidFill>
                <a:cs typeface="Arial" pitchFamily="34" charset="0"/>
              </a:rPr>
              <a:t>02</a:t>
            </a:r>
            <a:endParaRPr lang="ko-KR" altLang="en-US" sz="1600" b="1" dirty="0">
              <a:solidFill>
                <a:schemeClr val="tx1">
                  <a:lumMod val="85000"/>
                  <a:lumOff val="15000"/>
                </a:schemeClr>
              </a:solidFill>
              <a:cs typeface="Arial" pitchFamily="34" charset="0"/>
            </a:endParaRPr>
          </a:p>
        </p:txBody>
      </p:sp>
      <p:sp>
        <p:nvSpPr>
          <p:cNvPr id="14" name="Rectangle 13">
            <a:extLst>
              <a:ext uri="{FF2B5EF4-FFF2-40B4-BE49-F238E27FC236}">
                <a16:creationId xmlns:a16="http://schemas.microsoft.com/office/drawing/2014/main" id="{96FBECFC-D70E-40B6-BBE9-64B1EFF72164}"/>
              </a:ext>
            </a:extLst>
          </p:cNvPr>
          <p:cNvSpPr/>
          <p:nvPr/>
        </p:nvSpPr>
        <p:spPr>
          <a:xfrm>
            <a:off x="718639" y="3291924"/>
            <a:ext cx="493369" cy="439020"/>
          </a:xfrm>
          <a:prstGeom prst="rect">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sp>
        <p:nvSpPr>
          <p:cNvPr id="15" name="TextBox 14">
            <a:extLst>
              <a:ext uri="{FF2B5EF4-FFF2-40B4-BE49-F238E27FC236}">
                <a16:creationId xmlns:a16="http://schemas.microsoft.com/office/drawing/2014/main" id="{384DA8BF-A5B1-4A36-833F-3165BB8570C7}"/>
              </a:ext>
            </a:extLst>
          </p:cNvPr>
          <p:cNvSpPr txBox="1"/>
          <p:nvPr/>
        </p:nvSpPr>
        <p:spPr>
          <a:xfrm>
            <a:off x="758369" y="3361213"/>
            <a:ext cx="428367" cy="338554"/>
          </a:xfrm>
          <a:prstGeom prst="rect">
            <a:avLst/>
          </a:prstGeom>
          <a:noFill/>
        </p:spPr>
        <p:txBody>
          <a:bodyPr wrap="square" lIns="108000" rIns="108000" rtlCol="0">
            <a:spAutoFit/>
          </a:bodyPr>
          <a:lstStyle/>
          <a:p>
            <a:pPr algn="ctr"/>
            <a:r>
              <a:rPr lang="en-US" altLang="ko-KR" sz="1600" b="1" dirty="0">
                <a:solidFill>
                  <a:schemeClr val="tx1">
                    <a:lumMod val="85000"/>
                    <a:lumOff val="15000"/>
                  </a:schemeClr>
                </a:solidFill>
                <a:cs typeface="Arial" pitchFamily="34" charset="0"/>
              </a:rPr>
              <a:t>03</a:t>
            </a:r>
            <a:endParaRPr lang="ko-KR" altLang="en-US" sz="1600" b="1" dirty="0">
              <a:solidFill>
                <a:schemeClr val="tx1">
                  <a:lumMod val="85000"/>
                  <a:lumOff val="15000"/>
                </a:schemeClr>
              </a:solidFill>
              <a:cs typeface="Arial" pitchFamily="34" charset="0"/>
            </a:endParaRPr>
          </a:p>
        </p:txBody>
      </p:sp>
      <p:sp>
        <p:nvSpPr>
          <p:cNvPr id="16" name="Rectangle 15">
            <a:extLst>
              <a:ext uri="{FF2B5EF4-FFF2-40B4-BE49-F238E27FC236}">
                <a16:creationId xmlns:a16="http://schemas.microsoft.com/office/drawing/2014/main" id="{FD728B6D-EA65-4A37-B4CA-FF4E86FBF028}"/>
              </a:ext>
            </a:extLst>
          </p:cNvPr>
          <p:cNvSpPr/>
          <p:nvPr/>
        </p:nvSpPr>
        <p:spPr>
          <a:xfrm>
            <a:off x="704125" y="4118451"/>
            <a:ext cx="493369" cy="439020"/>
          </a:xfrm>
          <a:prstGeom prst="rect">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sp>
        <p:nvSpPr>
          <p:cNvPr id="17" name="TextBox 16">
            <a:extLst>
              <a:ext uri="{FF2B5EF4-FFF2-40B4-BE49-F238E27FC236}">
                <a16:creationId xmlns:a16="http://schemas.microsoft.com/office/drawing/2014/main" id="{A371B31A-021B-496F-A7D6-AB46E97A51F7}"/>
              </a:ext>
            </a:extLst>
          </p:cNvPr>
          <p:cNvSpPr txBox="1"/>
          <p:nvPr/>
        </p:nvSpPr>
        <p:spPr>
          <a:xfrm>
            <a:off x="743855" y="4173226"/>
            <a:ext cx="428367" cy="338554"/>
          </a:xfrm>
          <a:prstGeom prst="rect">
            <a:avLst/>
          </a:prstGeom>
          <a:noFill/>
        </p:spPr>
        <p:txBody>
          <a:bodyPr wrap="square" lIns="108000" rIns="108000" rtlCol="0">
            <a:spAutoFit/>
          </a:bodyPr>
          <a:lstStyle/>
          <a:p>
            <a:pPr algn="ctr"/>
            <a:r>
              <a:rPr lang="en-US" altLang="ko-KR" sz="1600" b="1" dirty="0">
                <a:solidFill>
                  <a:schemeClr val="tx1">
                    <a:lumMod val="85000"/>
                    <a:lumOff val="15000"/>
                  </a:schemeClr>
                </a:solidFill>
                <a:cs typeface="Arial" pitchFamily="34" charset="0"/>
              </a:rPr>
              <a:t>04</a:t>
            </a:r>
            <a:endParaRPr lang="ko-KR" altLang="en-US" sz="1600" b="1" dirty="0">
              <a:solidFill>
                <a:schemeClr val="tx1">
                  <a:lumMod val="85000"/>
                  <a:lumOff val="15000"/>
                </a:schemeClr>
              </a:solidFill>
              <a:cs typeface="Arial" pitchFamily="34" charset="0"/>
            </a:endParaRPr>
          </a:p>
        </p:txBody>
      </p:sp>
      <p:sp>
        <p:nvSpPr>
          <p:cNvPr id="18" name="TextBox 17"/>
          <p:cNvSpPr txBox="1"/>
          <p:nvPr/>
        </p:nvSpPr>
        <p:spPr>
          <a:xfrm>
            <a:off x="1712686" y="1799772"/>
            <a:ext cx="8461828" cy="369332"/>
          </a:xfrm>
          <a:prstGeom prst="rect">
            <a:avLst/>
          </a:prstGeom>
          <a:noFill/>
        </p:spPr>
        <p:txBody>
          <a:bodyPr wrap="square" rtlCol="0">
            <a:spAutoFit/>
          </a:bodyPr>
          <a:lstStyle/>
          <a:p>
            <a:endParaRPr lang="en-US" dirty="0"/>
          </a:p>
        </p:txBody>
      </p:sp>
      <p:sp>
        <p:nvSpPr>
          <p:cNvPr id="19" name="TextBox 18"/>
          <p:cNvSpPr txBox="1"/>
          <p:nvPr/>
        </p:nvSpPr>
        <p:spPr>
          <a:xfrm>
            <a:off x="1480456" y="1843317"/>
            <a:ext cx="9927771" cy="400110"/>
          </a:xfrm>
          <a:prstGeom prst="rect">
            <a:avLst/>
          </a:prstGeom>
          <a:noFill/>
        </p:spPr>
        <p:txBody>
          <a:bodyPr wrap="square" rtlCol="0">
            <a:spAutoFit/>
          </a:bodyPr>
          <a:lstStyle/>
          <a:p>
            <a:r>
              <a:rPr lang="en-US" sz="2000" dirty="0">
                <a:latin typeface="Cambria" pitchFamily="18" charset="0"/>
                <a:ea typeface="Cambria" pitchFamily="18" charset="0"/>
              </a:rPr>
              <a:t>The system provides efficient way to </a:t>
            </a:r>
            <a:r>
              <a:rPr lang="en-US" sz="2000" dirty="0" smtClean="0">
                <a:latin typeface="Cambria" pitchFamily="18" charset="0"/>
                <a:ea typeface="Cambria" pitchFamily="18" charset="0"/>
              </a:rPr>
              <a:t>book the slot in the service center.</a:t>
            </a:r>
            <a:endParaRPr lang="en-US" sz="2000" dirty="0">
              <a:latin typeface="Cambria" pitchFamily="18" charset="0"/>
              <a:ea typeface="Cambria" pitchFamily="18" charset="0"/>
            </a:endParaRPr>
          </a:p>
        </p:txBody>
      </p:sp>
      <p:sp>
        <p:nvSpPr>
          <p:cNvPr id="20" name="TextBox 19"/>
          <p:cNvSpPr txBox="1"/>
          <p:nvPr/>
        </p:nvSpPr>
        <p:spPr>
          <a:xfrm>
            <a:off x="1485811" y="2396881"/>
            <a:ext cx="8868228" cy="707886"/>
          </a:xfrm>
          <a:prstGeom prst="rect">
            <a:avLst/>
          </a:prstGeom>
          <a:noFill/>
        </p:spPr>
        <p:txBody>
          <a:bodyPr wrap="square" rtlCol="0">
            <a:spAutoFit/>
          </a:bodyPr>
          <a:lstStyle/>
          <a:p>
            <a:pPr lvl="0"/>
            <a:r>
              <a:rPr lang="en-US" sz="2000" dirty="0">
                <a:latin typeface="Cambria" pitchFamily="18" charset="0"/>
                <a:ea typeface="Cambria" pitchFamily="18" charset="0"/>
              </a:rPr>
              <a:t>The system provides easy interface that users can </a:t>
            </a:r>
            <a:r>
              <a:rPr lang="en-US" sz="2000" dirty="0" smtClean="0">
                <a:latin typeface="Cambria" pitchFamily="18" charset="0"/>
                <a:ea typeface="Cambria" pitchFamily="18" charset="0"/>
              </a:rPr>
              <a:t>easily select service center from respective city..</a:t>
            </a:r>
            <a:endParaRPr lang="en-US" sz="2000" dirty="0">
              <a:latin typeface="Cambria" pitchFamily="18" charset="0"/>
              <a:ea typeface="Cambria" pitchFamily="18" charset="0"/>
            </a:endParaRPr>
          </a:p>
        </p:txBody>
      </p:sp>
      <p:sp>
        <p:nvSpPr>
          <p:cNvPr id="26" name="TextBox 25"/>
          <p:cNvSpPr txBox="1"/>
          <p:nvPr/>
        </p:nvSpPr>
        <p:spPr>
          <a:xfrm>
            <a:off x="1478554" y="3173394"/>
            <a:ext cx="8868228" cy="707886"/>
          </a:xfrm>
          <a:prstGeom prst="rect">
            <a:avLst/>
          </a:prstGeom>
          <a:noFill/>
        </p:spPr>
        <p:txBody>
          <a:bodyPr wrap="square" rtlCol="0">
            <a:spAutoFit/>
          </a:bodyPr>
          <a:lstStyle/>
          <a:p>
            <a:pPr lvl="0"/>
            <a:r>
              <a:rPr lang="en-US" sz="2000" dirty="0">
                <a:latin typeface="Cambria" pitchFamily="18" charset="0"/>
                <a:ea typeface="Cambria" pitchFamily="18" charset="0"/>
              </a:rPr>
              <a:t>System provides better ways for searching </a:t>
            </a:r>
            <a:r>
              <a:rPr lang="en-US" sz="2000" dirty="0" smtClean="0">
                <a:latin typeface="Cambria" pitchFamily="18" charset="0"/>
                <a:ea typeface="Cambria" pitchFamily="18" charset="0"/>
              </a:rPr>
              <a:t>service center according to cities and available service  slots.</a:t>
            </a:r>
            <a:endParaRPr lang="en-US" sz="2000" dirty="0">
              <a:latin typeface="Cambria" pitchFamily="18" charset="0"/>
              <a:ea typeface="Cambria" pitchFamily="18" charset="0"/>
            </a:endParaRPr>
          </a:p>
        </p:txBody>
      </p:sp>
      <p:sp>
        <p:nvSpPr>
          <p:cNvPr id="28" name="TextBox 27"/>
          <p:cNvSpPr txBox="1"/>
          <p:nvPr/>
        </p:nvSpPr>
        <p:spPr>
          <a:xfrm>
            <a:off x="1529354" y="3978936"/>
            <a:ext cx="8868228" cy="707886"/>
          </a:xfrm>
          <a:prstGeom prst="rect">
            <a:avLst/>
          </a:prstGeom>
          <a:noFill/>
        </p:spPr>
        <p:txBody>
          <a:bodyPr wrap="square" rtlCol="0">
            <a:spAutoFit/>
          </a:bodyPr>
          <a:lstStyle/>
          <a:p>
            <a:pPr lvl="0"/>
            <a:endParaRPr lang="en-US" sz="2000" dirty="0" smtClean="0">
              <a:latin typeface="Cambria" pitchFamily="18" charset="0"/>
              <a:ea typeface="Cambria" pitchFamily="18" charset="0"/>
            </a:endParaRPr>
          </a:p>
          <a:p>
            <a:pPr lvl="0"/>
            <a:r>
              <a:rPr lang="en-US" sz="2000" dirty="0" smtClean="0">
                <a:latin typeface="Cambria" pitchFamily="18" charset="0"/>
                <a:ea typeface="Cambria" pitchFamily="18" charset="0"/>
              </a:rPr>
              <a:t>New service center can be added easily. </a:t>
            </a:r>
            <a:endParaRPr lang="en-US" sz="2000" dirty="0">
              <a:latin typeface="Cambria" pitchFamily="18" charset="0"/>
              <a:ea typeface="Cambria" pitchFamily="18" charset="0"/>
            </a:endParaRPr>
          </a:p>
        </p:txBody>
      </p:sp>
      <p:sp>
        <p:nvSpPr>
          <p:cNvPr id="29" name="Rectangle 28">
            <a:extLst>
              <a:ext uri="{FF2B5EF4-FFF2-40B4-BE49-F238E27FC236}">
                <a16:creationId xmlns:a16="http://schemas.microsoft.com/office/drawing/2014/main" id="{1BFED855-6F48-41D9-B0D2-D691F56D852E}"/>
              </a:ext>
            </a:extLst>
          </p:cNvPr>
          <p:cNvSpPr/>
          <p:nvPr/>
        </p:nvSpPr>
        <p:spPr>
          <a:xfrm>
            <a:off x="725895" y="4911829"/>
            <a:ext cx="493369" cy="439020"/>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sp>
        <p:nvSpPr>
          <p:cNvPr id="30" name="TextBox 29">
            <a:extLst>
              <a:ext uri="{FF2B5EF4-FFF2-40B4-BE49-F238E27FC236}">
                <a16:creationId xmlns:a16="http://schemas.microsoft.com/office/drawing/2014/main" id="{1069C16D-3D41-4840-A60D-52E7B1E94B78}"/>
              </a:ext>
            </a:extLst>
          </p:cNvPr>
          <p:cNvSpPr txBox="1"/>
          <p:nvPr/>
        </p:nvSpPr>
        <p:spPr>
          <a:xfrm>
            <a:off x="765625" y="4966604"/>
            <a:ext cx="428367" cy="338554"/>
          </a:xfrm>
          <a:prstGeom prst="rect">
            <a:avLst/>
          </a:prstGeom>
          <a:noFill/>
        </p:spPr>
        <p:txBody>
          <a:bodyPr wrap="square" lIns="108000" rIns="108000" rtlCol="0">
            <a:spAutoFit/>
          </a:bodyPr>
          <a:lstStyle/>
          <a:p>
            <a:pPr algn="ctr"/>
            <a:r>
              <a:rPr lang="en-US" altLang="ko-KR" sz="1600" b="1" dirty="0">
                <a:solidFill>
                  <a:schemeClr val="tx1">
                    <a:lumMod val="85000"/>
                    <a:lumOff val="15000"/>
                  </a:schemeClr>
                </a:solidFill>
                <a:cs typeface="Arial" pitchFamily="34" charset="0"/>
              </a:rPr>
              <a:t>05</a:t>
            </a:r>
            <a:endParaRPr lang="ko-KR" altLang="en-US" sz="1600" b="1" dirty="0">
              <a:solidFill>
                <a:schemeClr val="tx1">
                  <a:lumMod val="85000"/>
                  <a:lumOff val="15000"/>
                </a:schemeClr>
              </a:solidFill>
              <a:cs typeface="Arial" pitchFamily="34" charset="0"/>
            </a:endParaRPr>
          </a:p>
        </p:txBody>
      </p:sp>
      <p:sp>
        <p:nvSpPr>
          <p:cNvPr id="31" name="TextBox 30"/>
          <p:cNvSpPr txBox="1"/>
          <p:nvPr/>
        </p:nvSpPr>
        <p:spPr>
          <a:xfrm>
            <a:off x="1748971" y="4913086"/>
            <a:ext cx="8461828" cy="369332"/>
          </a:xfrm>
          <a:prstGeom prst="rect">
            <a:avLst/>
          </a:prstGeom>
          <a:noFill/>
        </p:spPr>
        <p:txBody>
          <a:bodyPr wrap="square" rtlCol="0">
            <a:spAutoFit/>
          </a:bodyPr>
          <a:lstStyle/>
          <a:p>
            <a:endParaRPr lang="en-US" dirty="0"/>
          </a:p>
        </p:txBody>
      </p:sp>
      <p:sp>
        <p:nvSpPr>
          <p:cNvPr id="32" name="TextBox 31"/>
          <p:cNvSpPr txBox="1"/>
          <p:nvPr/>
        </p:nvSpPr>
        <p:spPr>
          <a:xfrm>
            <a:off x="1516741" y="4956631"/>
            <a:ext cx="9927771" cy="707886"/>
          </a:xfrm>
          <a:prstGeom prst="rect">
            <a:avLst/>
          </a:prstGeom>
          <a:noFill/>
        </p:spPr>
        <p:txBody>
          <a:bodyPr wrap="square" rtlCol="0">
            <a:spAutoFit/>
          </a:bodyPr>
          <a:lstStyle/>
          <a:p>
            <a:r>
              <a:rPr lang="en-US" sz="2000" dirty="0" smtClean="0">
                <a:latin typeface="Cambria" pitchFamily="18" charset="0"/>
                <a:ea typeface="Cambria" pitchFamily="18" charset="0"/>
              </a:rPr>
              <a:t>Service center providers can </a:t>
            </a:r>
            <a:r>
              <a:rPr lang="en-US" sz="2000" dirty="0">
                <a:latin typeface="Cambria" pitchFamily="18" charset="0"/>
                <a:ea typeface="Cambria" pitchFamily="18" charset="0"/>
              </a:rPr>
              <a:t>easily communicate to all </a:t>
            </a:r>
            <a:r>
              <a:rPr lang="en-US" sz="2000" dirty="0" smtClean="0">
                <a:latin typeface="Cambria" pitchFamily="18" charset="0"/>
                <a:ea typeface="Cambria" pitchFamily="18" charset="0"/>
              </a:rPr>
              <a:t>consumers by sending personalized mail to there respective email id.</a:t>
            </a:r>
            <a:endParaRPr lang="en-US" sz="2000" dirty="0">
              <a:latin typeface="Cambria" pitchFamily="18" charset="0"/>
              <a:ea typeface="Cambria" pitchFamily="18" charset="0"/>
            </a:endParaRPr>
          </a:p>
        </p:txBody>
      </p:sp>
      <p:sp>
        <p:nvSpPr>
          <p:cNvPr id="33" name="Rectangle 32">
            <a:extLst>
              <a:ext uri="{FF2B5EF4-FFF2-40B4-BE49-F238E27FC236}">
                <a16:creationId xmlns:a16="http://schemas.microsoft.com/office/drawing/2014/main" id="{10E17FBE-7D1C-48B3-B0D9-6B0DA2A91441}"/>
              </a:ext>
            </a:extLst>
          </p:cNvPr>
          <p:cNvSpPr/>
          <p:nvPr/>
        </p:nvSpPr>
        <p:spPr>
          <a:xfrm>
            <a:off x="754924" y="5694821"/>
            <a:ext cx="493369" cy="439020"/>
          </a:xfrm>
          <a:prstGeom prst="rect">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sp>
        <p:nvSpPr>
          <p:cNvPr id="34" name="TextBox 33">
            <a:extLst>
              <a:ext uri="{FF2B5EF4-FFF2-40B4-BE49-F238E27FC236}">
                <a16:creationId xmlns:a16="http://schemas.microsoft.com/office/drawing/2014/main" id="{D28D30A2-DC8D-4076-AD6B-50356C9CC4BB}"/>
              </a:ext>
            </a:extLst>
          </p:cNvPr>
          <p:cNvSpPr txBox="1"/>
          <p:nvPr/>
        </p:nvSpPr>
        <p:spPr>
          <a:xfrm>
            <a:off x="794654" y="5764110"/>
            <a:ext cx="428367" cy="338554"/>
          </a:xfrm>
          <a:prstGeom prst="rect">
            <a:avLst/>
          </a:prstGeom>
          <a:noFill/>
        </p:spPr>
        <p:txBody>
          <a:bodyPr wrap="square" lIns="108000" rIns="108000" rtlCol="0">
            <a:spAutoFit/>
          </a:bodyPr>
          <a:lstStyle/>
          <a:p>
            <a:pPr algn="ctr"/>
            <a:r>
              <a:rPr lang="en-US" altLang="ko-KR" sz="1600" b="1" dirty="0">
                <a:solidFill>
                  <a:schemeClr val="tx1">
                    <a:lumMod val="85000"/>
                    <a:lumOff val="15000"/>
                  </a:schemeClr>
                </a:solidFill>
                <a:cs typeface="Arial" pitchFamily="34" charset="0"/>
              </a:rPr>
              <a:t>06</a:t>
            </a:r>
            <a:endParaRPr lang="ko-KR" altLang="en-US" sz="1600" b="1" dirty="0">
              <a:solidFill>
                <a:schemeClr val="tx1">
                  <a:lumMod val="85000"/>
                  <a:lumOff val="15000"/>
                </a:schemeClr>
              </a:solidFill>
              <a:cs typeface="Arial" pitchFamily="34" charset="0"/>
            </a:endParaRPr>
          </a:p>
        </p:txBody>
      </p:sp>
      <p:sp>
        <p:nvSpPr>
          <p:cNvPr id="35" name="TextBox 34"/>
          <p:cNvSpPr txBox="1"/>
          <p:nvPr/>
        </p:nvSpPr>
        <p:spPr>
          <a:xfrm>
            <a:off x="1536611" y="5655337"/>
            <a:ext cx="8868228" cy="400110"/>
          </a:xfrm>
          <a:prstGeom prst="rect">
            <a:avLst/>
          </a:prstGeom>
          <a:noFill/>
        </p:spPr>
        <p:txBody>
          <a:bodyPr wrap="square" rtlCol="0">
            <a:spAutoFit/>
          </a:bodyPr>
          <a:lstStyle/>
          <a:p>
            <a:pPr lvl="0"/>
            <a:r>
              <a:rPr lang="en-US" sz="2000" dirty="0">
                <a:latin typeface="Cambria" pitchFamily="18" charset="0"/>
                <a:ea typeface="Cambria" pitchFamily="18" charset="0"/>
              </a:rPr>
              <a:t>Personalized Dashboard for </a:t>
            </a:r>
            <a:r>
              <a:rPr lang="en-US" sz="2000" dirty="0" smtClean="0">
                <a:latin typeface="Cambria" pitchFamily="18" charset="0"/>
                <a:ea typeface="Cambria" pitchFamily="18" charset="0"/>
              </a:rPr>
              <a:t>service </a:t>
            </a:r>
            <a:r>
              <a:rPr lang="en-US" sz="2000" dirty="0" err="1" smtClean="0">
                <a:latin typeface="Cambria" pitchFamily="18" charset="0"/>
                <a:ea typeface="Cambria" pitchFamily="18" charset="0"/>
              </a:rPr>
              <a:t>centre</a:t>
            </a:r>
            <a:r>
              <a:rPr lang="en-US" sz="2000" dirty="0" smtClean="0">
                <a:latin typeface="Cambria" pitchFamily="18" charset="0"/>
                <a:ea typeface="Cambria" pitchFamily="18" charset="0"/>
              </a:rPr>
              <a:t>.</a:t>
            </a:r>
            <a:endParaRPr lang="en-US" sz="2000" dirty="0">
              <a:latin typeface="Cambria" pitchFamily="18" charset="0"/>
              <a:ea typeface="Cambria"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2187E71-F354-4022-A1A8-34A7FE507D25}"/>
              </a:ext>
            </a:extLst>
          </p:cNvPr>
          <p:cNvGrpSpPr/>
          <p:nvPr/>
        </p:nvGrpSpPr>
        <p:grpSpPr>
          <a:xfrm>
            <a:off x="0" y="303362"/>
            <a:ext cx="6843252" cy="856697"/>
            <a:chOff x="0" y="545888"/>
            <a:chExt cx="7601830" cy="1005840"/>
          </a:xfrm>
          <a:solidFill>
            <a:schemeClr val="accent3">
              <a:lumMod val="60000"/>
              <a:lumOff val="40000"/>
            </a:schemeClr>
          </a:solidFill>
        </p:grpSpPr>
        <p:sp>
          <p:nvSpPr>
            <p:cNvPr id="11" name="Arrow: Chevron 17">
              <a:extLst>
                <a:ext uri="{FF2B5EF4-FFF2-40B4-BE49-F238E27FC236}">
                  <a16:creationId xmlns:a16="http://schemas.microsoft.com/office/drawing/2014/main" id="{5B558A55-DC5D-49F0-A4D0-F49F33EB583B}"/>
                </a:ext>
              </a:extLst>
            </p:cNvPr>
            <p:cNvSpPr/>
            <p:nvPr/>
          </p:nvSpPr>
          <p:spPr>
            <a:xfrm>
              <a:off x="6663477" y="545888"/>
              <a:ext cx="731520" cy="1005840"/>
            </a:xfrm>
            <a:prstGeom prst="chevron">
              <a:avLst>
                <a:gd name="adj" fmla="val 5673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Pentagon 1">
              <a:extLst>
                <a:ext uri="{FF2B5EF4-FFF2-40B4-BE49-F238E27FC236}">
                  <a16:creationId xmlns:a16="http://schemas.microsoft.com/office/drawing/2014/main" id="{2B393331-5D4A-4961-AB58-3DE7220FAF94}"/>
                </a:ext>
              </a:extLst>
            </p:cNvPr>
            <p:cNvSpPr/>
            <p:nvPr/>
          </p:nvSpPr>
          <p:spPr>
            <a:xfrm>
              <a:off x="0" y="545888"/>
              <a:ext cx="6427177" cy="1005840"/>
            </a:xfrm>
            <a:prstGeom prst="homePlate">
              <a:avLst>
                <a:gd name="adj" fmla="val 4090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400" dirty="0" smtClean="0">
                  <a:latin typeface="Cambria" pitchFamily="18" charset="0"/>
                  <a:ea typeface="Cambria" pitchFamily="18" charset="0"/>
                </a:rPr>
                <a:t>Consumers</a:t>
              </a:r>
              <a:r>
                <a:rPr lang="ko-KR" altLang="en-US" sz="4400" dirty="0">
                  <a:latin typeface="Cambria" pitchFamily="18" charset="0"/>
                  <a:ea typeface="Cambria" pitchFamily="18" charset="0"/>
                </a:rPr>
                <a:t> </a:t>
              </a:r>
              <a:r>
                <a:rPr lang="en-US" sz="4400" dirty="0" smtClean="0">
                  <a:latin typeface="Cambria" pitchFamily="18" charset="0"/>
                  <a:ea typeface="Cambria" pitchFamily="18" charset="0"/>
                </a:rPr>
                <a:t>Module</a:t>
              </a:r>
              <a:endParaRPr lang="en-US" sz="4400" dirty="0">
                <a:latin typeface="Cambria" pitchFamily="18" charset="0"/>
                <a:ea typeface="Cambria" pitchFamily="18" charset="0"/>
              </a:endParaRPr>
            </a:p>
          </p:txBody>
        </p:sp>
        <p:sp>
          <p:nvSpPr>
            <p:cNvPr id="13" name="Arrow: Chevron 18">
              <a:extLst>
                <a:ext uri="{FF2B5EF4-FFF2-40B4-BE49-F238E27FC236}">
                  <a16:creationId xmlns:a16="http://schemas.microsoft.com/office/drawing/2014/main" id="{B251CA05-7D56-47E6-9756-C119C1558F2E}"/>
                </a:ext>
              </a:extLst>
            </p:cNvPr>
            <p:cNvSpPr/>
            <p:nvPr/>
          </p:nvSpPr>
          <p:spPr>
            <a:xfrm>
              <a:off x="7053190" y="545888"/>
              <a:ext cx="548640" cy="1005840"/>
            </a:xfrm>
            <a:prstGeom prst="chevron">
              <a:avLst>
                <a:gd name="adj" fmla="val 7470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hevron 19">
              <a:extLst>
                <a:ext uri="{FF2B5EF4-FFF2-40B4-BE49-F238E27FC236}">
                  <a16:creationId xmlns:a16="http://schemas.microsoft.com/office/drawing/2014/main" id="{7D930977-3753-49D3-962C-D68A88D8CA65}"/>
                </a:ext>
              </a:extLst>
            </p:cNvPr>
            <p:cNvSpPr/>
            <p:nvPr/>
          </p:nvSpPr>
          <p:spPr>
            <a:xfrm>
              <a:off x="6083373" y="545888"/>
              <a:ext cx="914400" cy="1005840"/>
            </a:xfrm>
            <a:prstGeom prst="chevron">
              <a:avLst>
                <a:gd name="adj" fmla="val 4505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0" name="TextBox 19">
            <a:extLst>
              <a:ext uri="{FF2B5EF4-FFF2-40B4-BE49-F238E27FC236}">
                <a16:creationId xmlns:a16="http://schemas.microsoft.com/office/drawing/2014/main" id="{98DB54B5-713C-4035-84E2-A4832DE95BB4}"/>
              </a:ext>
            </a:extLst>
          </p:cNvPr>
          <p:cNvSpPr txBox="1"/>
          <p:nvPr/>
        </p:nvSpPr>
        <p:spPr>
          <a:xfrm>
            <a:off x="470018" y="1563469"/>
            <a:ext cx="10762089" cy="2677656"/>
          </a:xfrm>
          <a:prstGeom prst="rect">
            <a:avLst/>
          </a:prstGeom>
          <a:noFill/>
        </p:spPr>
        <p:txBody>
          <a:bodyPr wrap="square">
            <a:spAutoFit/>
          </a:bodyPr>
          <a:lstStyle/>
          <a:p>
            <a:pPr algn="just"/>
            <a:r>
              <a:rPr lang="en-IN" sz="2800" dirty="0">
                <a:latin typeface="Cambria" pitchFamily="18" charset="0"/>
                <a:ea typeface="Cambria" pitchFamily="18" charset="0"/>
              </a:rPr>
              <a:t>After successful registration ,the </a:t>
            </a:r>
            <a:r>
              <a:rPr lang="en-US" altLang="ko-KR" sz="2800" dirty="0" smtClean="0">
                <a:latin typeface="Cambria" pitchFamily="18" charset="0"/>
                <a:ea typeface="Cambria" pitchFamily="18" charset="0"/>
              </a:rPr>
              <a:t>Consumers</a:t>
            </a:r>
            <a:r>
              <a:rPr lang="ko-KR" altLang="en-US" sz="2800" dirty="0">
                <a:latin typeface="Cambria" pitchFamily="18" charset="0"/>
                <a:ea typeface="Cambria" pitchFamily="18" charset="0"/>
              </a:rPr>
              <a:t> </a:t>
            </a:r>
            <a:r>
              <a:rPr lang="en-IN" sz="2800" dirty="0" smtClean="0">
                <a:latin typeface="Cambria" pitchFamily="18" charset="0"/>
                <a:ea typeface="Cambria" pitchFamily="18" charset="0"/>
              </a:rPr>
              <a:t>can </a:t>
            </a:r>
          </a:p>
          <a:p>
            <a:pPr marL="0" indent="0" algn="just">
              <a:buNone/>
            </a:pPr>
            <a:endParaRPr lang="en-IN" sz="2800" dirty="0" smtClean="0">
              <a:latin typeface="Cambria" pitchFamily="18" charset="0"/>
              <a:ea typeface="Cambria" pitchFamily="18" charset="0"/>
            </a:endParaRPr>
          </a:p>
          <a:p>
            <a:pPr marL="0" indent="0" algn="just">
              <a:buFont typeface="Arial" pitchFamily="34" charset="0"/>
              <a:buChar char="•"/>
            </a:pPr>
            <a:r>
              <a:rPr lang="en-IN" sz="2800" dirty="0" smtClean="0">
                <a:latin typeface="Cambria" pitchFamily="18" charset="0"/>
                <a:ea typeface="Cambria" pitchFamily="18" charset="0"/>
              </a:rPr>
              <a:t>  Search </a:t>
            </a:r>
            <a:r>
              <a:rPr lang="en-IN" sz="2800" dirty="0">
                <a:latin typeface="Cambria" pitchFamily="18" charset="0"/>
                <a:ea typeface="Cambria" pitchFamily="18" charset="0"/>
              </a:rPr>
              <a:t>for the </a:t>
            </a:r>
            <a:r>
              <a:rPr lang="en-IN" sz="2800" dirty="0" smtClean="0">
                <a:latin typeface="Cambria" pitchFamily="18" charset="0"/>
                <a:ea typeface="Cambria" pitchFamily="18" charset="0"/>
              </a:rPr>
              <a:t>service centre according to the </a:t>
            </a:r>
          </a:p>
          <a:p>
            <a:pPr marL="0" indent="0" algn="just">
              <a:buFont typeface="Arial" pitchFamily="34" charset="0"/>
              <a:buChar char="•"/>
            </a:pPr>
            <a:r>
              <a:rPr lang="en-IN" sz="2800" dirty="0">
                <a:latin typeface="Cambria" pitchFamily="18" charset="0"/>
                <a:ea typeface="Cambria" pitchFamily="18" charset="0"/>
              </a:rPr>
              <a:t> </a:t>
            </a:r>
            <a:r>
              <a:rPr lang="en-IN" sz="2800" dirty="0" smtClean="0">
                <a:latin typeface="Cambria" pitchFamily="18" charset="0"/>
                <a:ea typeface="Cambria" pitchFamily="18" charset="0"/>
              </a:rPr>
              <a:t> </a:t>
            </a:r>
            <a:r>
              <a:rPr lang="en-US" sz="2800" dirty="0" smtClean="0">
                <a:latin typeface="Cambria" pitchFamily="18" charset="0"/>
                <a:ea typeface="Cambria" pitchFamily="18" charset="0"/>
              </a:rPr>
              <a:t>Can select slot </a:t>
            </a:r>
            <a:r>
              <a:rPr lang="en-IN" sz="2800" dirty="0">
                <a:latin typeface="Cambria" pitchFamily="18" charset="0"/>
                <a:ea typeface="Cambria" pitchFamily="18" charset="0"/>
              </a:rPr>
              <a:t>depending upon the availability  of  </a:t>
            </a:r>
            <a:r>
              <a:rPr lang="en-IN" sz="2800" dirty="0" smtClean="0">
                <a:latin typeface="Cambria" pitchFamily="18" charset="0"/>
                <a:ea typeface="Cambria" pitchFamily="18" charset="0"/>
              </a:rPr>
              <a:t>slot and date.</a:t>
            </a:r>
            <a:r>
              <a:rPr lang="en-US" sz="2800" dirty="0" smtClean="0">
                <a:latin typeface="Cambria" pitchFamily="18" charset="0"/>
                <a:ea typeface="Cambria" pitchFamily="18" charset="0"/>
              </a:rPr>
              <a:t> </a:t>
            </a:r>
          </a:p>
          <a:p>
            <a:pPr marL="0" indent="0" algn="just">
              <a:buFont typeface="Arial" pitchFamily="34" charset="0"/>
              <a:buChar char="•"/>
            </a:pPr>
            <a:r>
              <a:rPr lang="en-US" sz="2800" dirty="0" smtClean="0">
                <a:latin typeface="Cambria" pitchFamily="18" charset="0"/>
                <a:ea typeface="Cambria" pitchFamily="18" charset="0"/>
              </a:rPr>
              <a:t>Can see available slot based on service center</a:t>
            </a:r>
          </a:p>
          <a:p>
            <a:pPr marL="0" indent="0" algn="just">
              <a:buFont typeface="Arial" pitchFamily="34" charset="0"/>
              <a:buChar char="•"/>
            </a:pPr>
            <a:r>
              <a:rPr lang="en-US" sz="2800" dirty="0" smtClean="0">
                <a:latin typeface="Cambria" pitchFamily="18" charset="0"/>
                <a:ea typeface="Cambria" pitchFamily="18" charset="0"/>
              </a:rPr>
              <a:t>Add vehicle details for slot booking</a:t>
            </a:r>
            <a:endParaRPr lang="en-IN" sz="2800" dirty="0" smtClean="0">
              <a:latin typeface="Cambria" pitchFamily="18" charset="0"/>
              <a:ea typeface="Cambria" pitchFamily="18" charset="0"/>
            </a:endParaRPr>
          </a:p>
        </p:txBody>
      </p:sp>
    </p:spTree>
    <p:extLst>
      <p:ext uri="{BB962C8B-B14F-4D97-AF65-F5344CB8AC3E}">
        <p14:creationId xmlns:p14="http://schemas.microsoft.com/office/powerpoint/2010/main" val="3565117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EDD862E-7804-4195-8C5A-0CEF09941158}"/>
              </a:ext>
            </a:extLst>
          </p:cNvPr>
          <p:cNvGrpSpPr/>
          <p:nvPr/>
        </p:nvGrpSpPr>
        <p:grpSpPr>
          <a:xfrm>
            <a:off x="0" y="139792"/>
            <a:ext cx="8461829" cy="963294"/>
            <a:chOff x="0" y="545888"/>
            <a:chExt cx="7601830" cy="1005840"/>
          </a:xfrm>
          <a:solidFill>
            <a:srgbClr val="EE6CC1">
              <a:lumMod val="50000"/>
            </a:srgbClr>
          </a:solidFill>
        </p:grpSpPr>
        <p:sp>
          <p:nvSpPr>
            <p:cNvPr id="20" name="Arrow: Chevron 17">
              <a:extLst>
                <a:ext uri="{FF2B5EF4-FFF2-40B4-BE49-F238E27FC236}">
                  <a16:creationId xmlns:a16="http://schemas.microsoft.com/office/drawing/2014/main" id="{FFED5095-CBA9-4831-8D97-D52678734890}"/>
                </a:ext>
              </a:extLst>
            </p:cNvPr>
            <p:cNvSpPr/>
            <p:nvPr/>
          </p:nvSpPr>
          <p:spPr>
            <a:xfrm>
              <a:off x="6663477" y="545888"/>
              <a:ext cx="731520" cy="1005840"/>
            </a:xfrm>
            <a:prstGeom prst="chevron">
              <a:avLst>
                <a:gd name="adj" fmla="val 56731"/>
              </a:avLst>
            </a:prstGeom>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Arrow: Pentagon 1">
              <a:extLst>
                <a:ext uri="{FF2B5EF4-FFF2-40B4-BE49-F238E27FC236}">
                  <a16:creationId xmlns:a16="http://schemas.microsoft.com/office/drawing/2014/main" id="{CC89345B-675A-44F7-BB03-50DBDE372349}"/>
                </a:ext>
              </a:extLst>
            </p:cNvPr>
            <p:cNvSpPr/>
            <p:nvPr/>
          </p:nvSpPr>
          <p:spPr>
            <a:xfrm>
              <a:off x="0" y="545888"/>
              <a:ext cx="6427177" cy="1005840"/>
            </a:xfrm>
            <a:prstGeom prst="homePlate">
              <a:avLst>
                <a:gd name="adj" fmla="val 40909"/>
              </a:avLst>
            </a:prstGeom>
            <a:solidFill>
              <a:schemeClr val="tx1">
                <a:lumMod val="50000"/>
                <a:lumOff val="5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b="1" kern="0" dirty="0">
                  <a:solidFill>
                    <a:prstClr val="white"/>
                  </a:solidFill>
                  <a:latin typeface="Cambria" pitchFamily="18" charset="0"/>
                  <a:ea typeface="Cambria" pitchFamily="18" charset="0"/>
                </a:rPr>
                <a:t>Use Case diagram for </a:t>
              </a:r>
              <a:r>
                <a:rPr lang="en-US" altLang="ko-KR" sz="3200" b="1" kern="0" dirty="0">
                  <a:solidFill>
                    <a:prstClr val="white"/>
                  </a:solidFill>
                  <a:latin typeface="Cambria" pitchFamily="18" charset="0"/>
                  <a:ea typeface="Cambria" pitchFamily="18" charset="0"/>
                </a:rPr>
                <a:t>Consumers</a:t>
              </a:r>
              <a:r>
                <a:rPr lang="ko-KR" altLang="en-US" sz="3200" b="1" kern="0" dirty="0">
                  <a:solidFill>
                    <a:prstClr val="white"/>
                  </a:solidFill>
                  <a:latin typeface="Cambria" pitchFamily="18" charset="0"/>
                  <a:ea typeface="Cambria" pitchFamily="18" charset="0"/>
                </a:rPr>
                <a:t> </a:t>
              </a:r>
              <a:r>
                <a:rPr lang="en-US" sz="3200" b="1" kern="0" dirty="0">
                  <a:solidFill>
                    <a:prstClr val="white"/>
                  </a:solidFill>
                  <a:latin typeface="Cambria" pitchFamily="18" charset="0"/>
                  <a:ea typeface="Cambria" pitchFamily="18" charset="0"/>
                </a:rPr>
                <a:t>Module</a:t>
              </a:r>
            </a:p>
          </p:txBody>
        </p:sp>
        <p:sp>
          <p:nvSpPr>
            <p:cNvPr id="22" name="Arrow: Chevron 18">
              <a:extLst>
                <a:ext uri="{FF2B5EF4-FFF2-40B4-BE49-F238E27FC236}">
                  <a16:creationId xmlns:a16="http://schemas.microsoft.com/office/drawing/2014/main" id="{1208EBD8-54D8-4165-9034-9A4ADB1B153F}"/>
                </a:ext>
              </a:extLst>
            </p:cNvPr>
            <p:cNvSpPr/>
            <p:nvPr/>
          </p:nvSpPr>
          <p:spPr>
            <a:xfrm>
              <a:off x="7053190" y="545888"/>
              <a:ext cx="548640" cy="1005840"/>
            </a:xfrm>
            <a:prstGeom prst="chevron">
              <a:avLst>
                <a:gd name="adj" fmla="val 74706"/>
              </a:avLst>
            </a:prstGeom>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25" name="Arrow: Chevron 19">
              <a:extLst>
                <a:ext uri="{FF2B5EF4-FFF2-40B4-BE49-F238E27FC236}">
                  <a16:creationId xmlns:a16="http://schemas.microsoft.com/office/drawing/2014/main" id="{60DF2D25-2D59-417A-A457-A7189A74BDFA}"/>
                </a:ext>
              </a:extLst>
            </p:cNvPr>
            <p:cNvSpPr/>
            <p:nvPr/>
          </p:nvSpPr>
          <p:spPr>
            <a:xfrm>
              <a:off x="6083373" y="545888"/>
              <a:ext cx="914400" cy="1005840"/>
            </a:xfrm>
            <a:prstGeom prst="chevron">
              <a:avLst>
                <a:gd name="adj" fmla="val 45057"/>
              </a:avLst>
            </a:prstGeom>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2888" y="1460935"/>
            <a:ext cx="5422200" cy="5049593"/>
          </a:xfrm>
          <a:prstGeom prst="rect">
            <a:avLst/>
          </a:prstGeom>
        </p:spPr>
      </p:pic>
    </p:spTree>
    <p:extLst>
      <p:ext uri="{BB962C8B-B14F-4D97-AF65-F5344CB8AC3E}">
        <p14:creationId xmlns:p14="http://schemas.microsoft.com/office/powerpoint/2010/main" val="32036636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2187E71-F354-4022-A1A8-34A7FE507D25}"/>
              </a:ext>
            </a:extLst>
          </p:cNvPr>
          <p:cNvGrpSpPr/>
          <p:nvPr/>
        </p:nvGrpSpPr>
        <p:grpSpPr>
          <a:xfrm>
            <a:off x="0" y="303363"/>
            <a:ext cx="6843252" cy="485248"/>
            <a:chOff x="0" y="545888"/>
            <a:chExt cx="7601830" cy="1005840"/>
          </a:xfrm>
          <a:solidFill>
            <a:schemeClr val="accent3">
              <a:lumMod val="60000"/>
              <a:lumOff val="40000"/>
            </a:schemeClr>
          </a:solidFill>
        </p:grpSpPr>
        <p:sp>
          <p:nvSpPr>
            <p:cNvPr id="11" name="Arrow: Chevron 17">
              <a:extLst>
                <a:ext uri="{FF2B5EF4-FFF2-40B4-BE49-F238E27FC236}">
                  <a16:creationId xmlns:a16="http://schemas.microsoft.com/office/drawing/2014/main" id="{5B558A55-DC5D-49F0-A4D0-F49F33EB583B}"/>
                </a:ext>
              </a:extLst>
            </p:cNvPr>
            <p:cNvSpPr/>
            <p:nvPr/>
          </p:nvSpPr>
          <p:spPr>
            <a:xfrm>
              <a:off x="6663477" y="545888"/>
              <a:ext cx="731520" cy="1005840"/>
            </a:xfrm>
            <a:prstGeom prst="chevron">
              <a:avLst>
                <a:gd name="adj" fmla="val 5673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Pentagon 1">
              <a:extLst>
                <a:ext uri="{FF2B5EF4-FFF2-40B4-BE49-F238E27FC236}">
                  <a16:creationId xmlns:a16="http://schemas.microsoft.com/office/drawing/2014/main" id="{2B393331-5D4A-4961-AB58-3DE7220FAF94}"/>
                </a:ext>
              </a:extLst>
            </p:cNvPr>
            <p:cNvSpPr/>
            <p:nvPr/>
          </p:nvSpPr>
          <p:spPr>
            <a:xfrm>
              <a:off x="0" y="545888"/>
              <a:ext cx="6427177" cy="1005840"/>
            </a:xfrm>
            <a:prstGeom prst="homePlate">
              <a:avLst>
                <a:gd name="adj" fmla="val 4090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latin typeface="Cambria" pitchFamily="18" charset="0"/>
                  <a:ea typeface="Cambria" pitchFamily="18" charset="0"/>
                </a:rPr>
                <a:t>Service Center Module</a:t>
              </a:r>
              <a:endParaRPr lang="en-US" sz="4400" dirty="0">
                <a:latin typeface="Cambria" pitchFamily="18" charset="0"/>
                <a:ea typeface="Cambria" pitchFamily="18" charset="0"/>
              </a:endParaRPr>
            </a:p>
          </p:txBody>
        </p:sp>
        <p:sp>
          <p:nvSpPr>
            <p:cNvPr id="13" name="Arrow: Chevron 18">
              <a:extLst>
                <a:ext uri="{FF2B5EF4-FFF2-40B4-BE49-F238E27FC236}">
                  <a16:creationId xmlns:a16="http://schemas.microsoft.com/office/drawing/2014/main" id="{B251CA05-7D56-47E6-9756-C119C1558F2E}"/>
                </a:ext>
              </a:extLst>
            </p:cNvPr>
            <p:cNvSpPr/>
            <p:nvPr/>
          </p:nvSpPr>
          <p:spPr>
            <a:xfrm>
              <a:off x="7053190" y="545888"/>
              <a:ext cx="548640" cy="1005840"/>
            </a:xfrm>
            <a:prstGeom prst="chevron">
              <a:avLst>
                <a:gd name="adj" fmla="val 7470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hevron 19">
              <a:extLst>
                <a:ext uri="{FF2B5EF4-FFF2-40B4-BE49-F238E27FC236}">
                  <a16:creationId xmlns:a16="http://schemas.microsoft.com/office/drawing/2014/main" id="{7D930977-3753-49D3-962C-D68A88D8CA65}"/>
                </a:ext>
              </a:extLst>
            </p:cNvPr>
            <p:cNvSpPr/>
            <p:nvPr/>
          </p:nvSpPr>
          <p:spPr>
            <a:xfrm>
              <a:off x="6083373" y="545888"/>
              <a:ext cx="914400" cy="1005840"/>
            </a:xfrm>
            <a:prstGeom prst="chevron">
              <a:avLst>
                <a:gd name="adj" fmla="val 4505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0" name="TextBox 19">
            <a:extLst>
              <a:ext uri="{FF2B5EF4-FFF2-40B4-BE49-F238E27FC236}">
                <a16:creationId xmlns:a16="http://schemas.microsoft.com/office/drawing/2014/main" id="{98DB54B5-713C-4035-84E2-A4832DE95BB4}"/>
              </a:ext>
            </a:extLst>
          </p:cNvPr>
          <p:cNvSpPr txBox="1"/>
          <p:nvPr/>
        </p:nvSpPr>
        <p:spPr>
          <a:xfrm>
            <a:off x="374484" y="1536174"/>
            <a:ext cx="11248103" cy="4401205"/>
          </a:xfrm>
          <a:prstGeom prst="rect">
            <a:avLst/>
          </a:prstGeom>
          <a:noFill/>
        </p:spPr>
        <p:txBody>
          <a:bodyPr wrap="square">
            <a:spAutoFit/>
          </a:bodyPr>
          <a:lstStyle/>
          <a:p>
            <a:pPr marL="0" indent="0" algn="just">
              <a:buNone/>
            </a:pPr>
            <a:r>
              <a:rPr lang="en-IN" sz="2800" dirty="0">
                <a:latin typeface="Cambria" pitchFamily="18" charset="0"/>
                <a:ea typeface="Cambria" pitchFamily="18" charset="0"/>
              </a:rPr>
              <a:t>After successful registration and authentication </a:t>
            </a:r>
            <a:r>
              <a:rPr lang="en-IN" sz="2800" dirty="0" smtClean="0">
                <a:latin typeface="Cambria" pitchFamily="18" charset="0"/>
                <a:ea typeface="Cambria" pitchFamily="18" charset="0"/>
              </a:rPr>
              <a:t>from Admin </a:t>
            </a:r>
            <a:r>
              <a:rPr lang="en-IN" sz="2800" dirty="0">
                <a:latin typeface="Cambria" pitchFamily="18" charset="0"/>
                <a:ea typeface="Cambria" pitchFamily="18" charset="0"/>
              </a:rPr>
              <a:t>, the </a:t>
            </a:r>
            <a:r>
              <a:rPr lang="en-IN" sz="2800" dirty="0" smtClean="0">
                <a:latin typeface="Cambria" pitchFamily="18" charset="0"/>
                <a:ea typeface="Cambria" pitchFamily="18" charset="0"/>
              </a:rPr>
              <a:t>service centre can </a:t>
            </a:r>
          </a:p>
          <a:p>
            <a:pPr marL="0" indent="0" algn="just">
              <a:buFont typeface="Arial" pitchFamily="34" charset="0"/>
              <a:buChar char="•"/>
            </a:pPr>
            <a:r>
              <a:rPr lang="en-IN" sz="2800" dirty="0" smtClean="0">
                <a:latin typeface="Cambria" pitchFamily="18" charset="0"/>
                <a:ea typeface="Cambria" pitchFamily="18" charset="0"/>
              </a:rPr>
              <a:t>  add servicing slots according to the date.</a:t>
            </a:r>
          </a:p>
          <a:p>
            <a:pPr algn="just">
              <a:buFont typeface="Arial" pitchFamily="34" charset="0"/>
              <a:buChar char="•"/>
            </a:pPr>
            <a:r>
              <a:rPr lang="en-IN" sz="2800" dirty="0">
                <a:latin typeface="Cambria" pitchFamily="18" charset="0"/>
                <a:ea typeface="Cambria" pitchFamily="18" charset="0"/>
              </a:rPr>
              <a:t>The service centre </a:t>
            </a:r>
            <a:r>
              <a:rPr lang="en-IN" sz="2800" dirty="0" smtClean="0">
                <a:latin typeface="Cambria" pitchFamily="18" charset="0"/>
                <a:ea typeface="Cambria" pitchFamily="18" charset="0"/>
              </a:rPr>
              <a:t>can edit his registration details.</a:t>
            </a:r>
          </a:p>
          <a:p>
            <a:pPr algn="just">
              <a:buFont typeface="Arial" pitchFamily="34" charset="0"/>
              <a:buChar char="•"/>
            </a:pPr>
            <a:r>
              <a:rPr lang="en-US" sz="2800" dirty="0" smtClean="0">
                <a:latin typeface="Cambria" pitchFamily="18" charset="0"/>
                <a:ea typeface="Cambria" pitchFamily="18" charset="0"/>
              </a:rPr>
              <a:t>Can delete bookings.</a:t>
            </a:r>
          </a:p>
          <a:p>
            <a:pPr algn="just">
              <a:buFont typeface="Arial" pitchFamily="34" charset="0"/>
              <a:buChar char="•"/>
            </a:pPr>
            <a:r>
              <a:rPr lang="en-US" sz="2800" dirty="0" smtClean="0">
                <a:latin typeface="Cambria" pitchFamily="18" charset="0"/>
                <a:ea typeface="Cambria" pitchFamily="18" charset="0"/>
              </a:rPr>
              <a:t>Can add service plans.</a:t>
            </a:r>
          </a:p>
          <a:p>
            <a:pPr algn="just">
              <a:buFont typeface="Arial" pitchFamily="34" charset="0"/>
              <a:buChar char="•"/>
            </a:pPr>
            <a:r>
              <a:rPr lang="en-US" sz="2800" dirty="0" smtClean="0">
                <a:latin typeface="Cambria" pitchFamily="18" charset="0"/>
                <a:ea typeface="Cambria" pitchFamily="18" charset="0"/>
              </a:rPr>
              <a:t>Can update servicing slots.</a:t>
            </a:r>
          </a:p>
          <a:p>
            <a:pPr algn="just">
              <a:buFont typeface="Arial" pitchFamily="34" charset="0"/>
              <a:buChar char="•"/>
            </a:pPr>
            <a:r>
              <a:rPr lang="en-US" sz="2800" dirty="0" smtClean="0">
                <a:latin typeface="Cambria" pitchFamily="18" charset="0"/>
                <a:ea typeface="Cambria" pitchFamily="18" charset="0"/>
              </a:rPr>
              <a:t>Will show invoice</a:t>
            </a:r>
          </a:p>
          <a:p>
            <a:pPr algn="just">
              <a:buFont typeface="Arial" pitchFamily="34" charset="0"/>
              <a:buChar char="•"/>
            </a:pPr>
            <a:endParaRPr lang="en-US" sz="2800" dirty="0" smtClean="0">
              <a:latin typeface="Cambria" pitchFamily="18" charset="0"/>
              <a:ea typeface="Cambria" pitchFamily="18" charset="0"/>
            </a:endParaRPr>
          </a:p>
          <a:p>
            <a:pPr algn="just">
              <a:buFont typeface="Arial" pitchFamily="34" charset="0"/>
              <a:buChar char="•"/>
            </a:pPr>
            <a:endParaRPr lang="en-IN" sz="2800" dirty="0" smtClean="0">
              <a:latin typeface="Cambria" pitchFamily="18" charset="0"/>
              <a:ea typeface="Cambria" pitchFamily="18" charset="0"/>
            </a:endParaRPr>
          </a:p>
        </p:txBody>
      </p:sp>
    </p:spTree>
    <p:extLst>
      <p:ext uri="{BB962C8B-B14F-4D97-AF65-F5344CB8AC3E}">
        <p14:creationId xmlns:p14="http://schemas.microsoft.com/office/powerpoint/2010/main" val="8129684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2EDD862E-7804-4195-8C5A-0CEF09941158}"/>
              </a:ext>
            </a:extLst>
          </p:cNvPr>
          <p:cNvGrpSpPr/>
          <p:nvPr/>
        </p:nvGrpSpPr>
        <p:grpSpPr>
          <a:xfrm>
            <a:off x="0" y="139792"/>
            <a:ext cx="8461829" cy="963294"/>
            <a:chOff x="0" y="545888"/>
            <a:chExt cx="7601830" cy="1005840"/>
          </a:xfrm>
          <a:solidFill>
            <a:srgbClr val="EE6CC1">
              <a:lumMod val="50000"/>
            </a:srgbClr>
          </a:solidFill>
        </p:grpSpPr>
        <p:sp>
          <p:nvSpPr>
            <p:cNvPr id="13" name="Arrow: Chevron 17">
              <a:extLst>
                <a:ext uri="{FF2B5EF4-FFF2-40B4-BE49-F238E27FC236}">
                  <a16:creationId xmlns:a16="http://schemas.microsoft.com/office/drawing/2014/main" id="{FFED5095-CBA9-4831-8D97-D52678734890}"/>
                </a:ext>
              </a:extLst>
            </p:cNvPr>
            <p:cNvSpPr/>
            <p:nvPr/>
          </p:nvSpPr>
          <p:spPr>
            <a:xfrm>
              <a:off x="6663477" y="545888"/>
              <a:ext cx="731520" cy="1005840"/>
            </a:xfrm>
            <a:prstGeom prst="chevron">
              <a:avLst>
                <a:gd name="adj" fmla="val 56731"/>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 name="Arrow: Pentagon 1">
              <a:extLst>
                <a:ext uri="{FF2B5EF4-FFF2-40B4-BE49-F238E27FC236}">
                  <a16:creationId xmlns:a16="http://schemas.microsoft.com/office/drawing/2014/main" id="{CC89345B-675A-44F7-BB03-50DBDE372349}"/>
                </a:ext>
              </a:extLst>
            </p:cNvPr>
            <p:cNvSpPr/>
            <p:nvPr/>
          </p:nvSpPr>
          <p:spPr>
            <a:xfrm>
              <a:off x="0" y="545888"/>
              <a:ext cx="6427177" cy="1005840"/>
            </a:xfrm>
            <a:prstGeom prst="homePlate">
              <a:avLst>
                <a:gd name="adj" fmla="val 40909"/>
              </a:avLst>
            </a:prstGeom>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lvl="0" algn="ctr">
                <a:defRPr/>
              </a:pPr>
              <a:r>
                <a:rPr lang="en-US" sz="3200" b="1" kern="0" dirty="0">
                  <a:solidFill>
                    <a:prstClr val="white"/>
                  </a:solidFill>
                  <a:latin typeface="Cambria" pitchFamily="18" charset="0"/>
                  <a:ea typeface="Cambria" pitchFamily="18" charset="0"/>
                </a:rPr>
                <a:t>Use Case diagram </a:t>
              </a:r>
              <a:r>
                <a:rPr lang="en-US" sz="3200" b="1" kern="0" dirty="0" smtClean="0">
                  <a:solidFill>
                    <a:prstClr val="white"/>
                  </a:solidFill>
                  <a:latin typeface="Cambria" pitchFamily="18" charset="0"/>
                  <a:ea typeface="Cambria" pitchFamily="18" charset="0"/>
                </a:rPr>
                <a:t>for Service Centre</a:t>
              </a:r>
              <a:endParaRPr lang="en-US" sz="3200" b="1" kern="0" dirty="0">
                <a:solidFill>
                  <a:prstClr val="white"/>
                </a:solidFill>
                <a:latin typeface="Cambria" pitchFamily="18" charset="0"/>
                <a:ea typeface="Cambria" pitchFamily="18" charset="0"/>
              </a:endParaRPr>
            </a:p>
          </p:txBody>
        </p:sp>
        <p:sp>
          <p:nvSpPr>
            <p:cNvPr id="15" name="Arrow: Chevron 18">
              <a:extLst>
                <a:ext uri="{FF2B5EF4-FFF2-40B4-BE49-F238E27FC236}">
                  <a16:creationId xmlns:a16="http://schemas.microsoft.com/office/drawing/2014/main" id="{1208EBD8-54D8-4165-9034-9A4ADB1B153F}"/>
                </a:ext>
              </a:extLst>
            </p:cNvPr>
            <p:cNvSpPr/>
            <p:nvPr/>
          </p:nvSpPr>
          <p:spPr>
            <a:xfrm>
              <a:off x="7053190" y="545888"/>
              <a:ext cx="548640" cy="1005840"/>
            </a:xfrm>
            <a:prstGeom prst="chevron">
              <a:avLst>
                <a:gd name="adj" fmla="val 74706"/>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 name="Arrow: Chevron 19">
              <a:extLst>
                <a:ext uri="{FF2B5EF4-FFF2-40B4-BE49-F238E27FC236}">
                  <a16:creationId xmlns:a16="http://schemas.microsoft.com/office/drawing/2014/main" id="{60DF2D25-2D59-417A-A457-A7189A74BDFA}"/>
                </a:ext>
              </a:extLst>
            </p:cNvPr>
            <p:cNvSpPr/>
            <p:nvPr/>
          </p:nvSpPr>
          <p:spPr>
            <a:xfrm>
              <a:off x="6083373" y="545888"/>
              <a:ext cx="914400" cy="1005840"/>
            </a:xfrm>
            <a:prstGeom prst="chevron">
              <a:avLst>
                <a:gd name="adj" fmla="val 45057"/>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0567" y="1232303"/>
            <a:ext cx="5508942" cy="5595695"/>
          </a:xfrm>
          <a:prstGeom prst="rect">
            <a:avLst/>
          </a:prstGeom>
        </p:spPr>
      </p:pic>
    </p:spTree>
    <p:extLst>
      <p:ext uri="{BB962C8B-B14F-4D97-AF65-F5344CB8AC3E}">
        <p14:creationId xmlns:p14="http://schemas.microsoft.com/office/powerpoint/2010/main" val="3908194957"/>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and End Slide Master">
  <a:themeElements>
    <a:clrScheme name="ALLPPT-COLOR-145">
      <a:dk1>
        <a:sysClr val="windowText" lastClr="000000"/>
      </a:dk1>
      <a:lt1>
        <a:sysClr val="window" lastClr="FFFFFF"/>
      </a:lt1>
      <a:dk2>
        <a:srgbClr val="1F497D"/>
      </a:dk2>
      <a:lt2>
        <a:srgbClr val="EEECE1"/>
      </a:lt2>
      <a:accent1>
        <a:srgbClr val="EE6CC1"/>
      </a:accent1>
      <a:accent2>
        <a:srgbClr val="B982D5"/>
      </a:accent2>
      <a:accent3>
        <a:srgbClr val="6DB0E4"/>
      </a:accent3>
      <a:accent4>
        <a:srgbClr val="47D3DC"/>
      </a:accent4>
      <a:accent5>
        <a:srgbClr val="476ADD"/>
      </a:accent5>
      <a:accent6>
        <a:srgbClr val="5A28C8"/>
      </a:accent6>
      <a:hlink>
        <a:srgbClr val="FFFFFF"/>
      </a:hlink>
      <a:folHlink>
        <a:srgbClr val="80008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145">
      <a:dk1>
        <a:sysClr val="windowText" lastClr="000000"/>
      </a:dk1>
      <a:lt1>
        <a:sysClr val="window" lastClr="FFFFFF"/>
      </a:lt1>
      <a:dk2>
        <a:srgbClr val="1F497D"/>
      </a:dk2>
      <a:lt2>
        <a:srgbClr val="EEECE1"/>
      </a:lt2>
      <a:accent1>
        <a:srgbClr val="EE6CC1"/>
      </a:accent1>
      <a:accent2>
        <a:srgbClr val="B982D5"/>
      </a:accent2>
      <a:accent3>
        <a:srgbClr val="6DB0E4"/>
      </a:accent3>
      <a:accent4>
        <a:srgbClr val="47D3DC"/>
      </a:accent4>
      <a:accent5>
        <a:srgbClr val="476ADD"/>
      </a:accent5>
      <a:accent6>
        <a:srgbClr val="5A28C8"/>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145">
      <a:dk1>
        <a:sysClr val="windowText" lastClr="000000"/>
      </a:dk1>
      <a:lt1>
        <a:sysClr val="window" lastClr="FFFFFF"/>
      </a:lt1>
      <a:dk2>
        <a:srgbClr val="1F497D"/>
      </a:dk2>
      <a:lt2>
        <a:srgbClr val="EEECE1"/>
      </a:lt2>
      <a:accent1>
        <a:srgbClr val="EE6CC1"/>
      </a:accent1>
      <a:accent2>
        <a:srgbClr val="B982D5"/>
      </a:accent2>
      <a:accent3>
        <a:srgbClr val="6DB0E4"/>
      </a:accent3>
      <a:accent4>
        <a:srgbClr val="47D3DC"/>
      </a:accent4>
      <a:accent5>
        <a:srgbClr val="476ADD"/>
      </a:accent5>
      <a:accent6>
        <a:srgbClr val="5A28C8"/>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5252</TotalTime>
  <Words>492</Words>
  <Application>Microsoft Office PowerPoint</Application>
  <PresentationFormat>Widescreen</PresentationFormat>
  <Paragraphs>68</Paragraphs>
  <Slides>32</Slides>
  <Notes>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32</vt:i4>
      </vt:variant>
    </vt:vector>
  </HeadingPairs>
  <TitlesOfParts>
    <vt:vector size="43" baseType="lpstr">
      <vt:lpstr>맑은 고딕</vt:lpstr>
      <vt:lpstr>Arial</vt:lpstr>
      <vt:lpstr>Arial Unicode MS</vt:lpstr>
      <vt:lpstr>Calibri</vt:lpstr>
      <vt:lpstr>Calibri Light</vt:lpstr>
      <vt:lpstr>Cambria</vt:lpstr>
      <vt:lpstr>Times New Roman</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Siddheshwar Yenure</cp:lastModifiedBy>
  <cp:revision>134</cp:revision>
  <dcterms:created xsi:type="dcterms:W3CDTF">2020-01-20T05:08:25Z</dcterms:created>
  <dcterms:modified xsi:type="dcterms:W3CDTF">2022-09-27T07:24:31Z</dcterms:modified>
</cp:coreProperties>
</file>